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handoutMasterIdLst>
    <p:handoutMasterId r:id="rId21"/>
  </p:handoutMasterIdLst>
  <p:sldIdLst>
    <p:sldId id="258" r:id="rId2"/>
    <p:sldId id="266" r:id="rId3"/>
    <p:sldId id="261" r:id="rId4"/>
    <p:sldId id="267" r:id="rId5"/>
    <p:sldId id="262" r:id="rId6"/>
    <p:sldId id="260" r:id="rId7"/>
    <p:sldId id="263" r:id="rId8"/>
    <p:sldId id="264" r:id="rId9"/>
    <p:sldId id="259" r:id="rId10"/>
    <p:sldId id="268" r:id="rId11"/>
    <p:sldId id="272" r:id="rId12"/>
    <p:sldId id="273" r:id="rId13"/>
    <p:sldId id="275" r:id="rId14"/>
    <p:sldId id="269" r:id="rId15"/>
    <p:sldId id="271" r:id="rId16"/>
    <p:sldId id="270" r:id="rId17"/>
    <p:sldId id="274" r:id="rId18"/>
    <p:sldId id="265" r:id="rId19"/>
  </p:sldIdLst>
  <p:sldSz cx="9144000" cy="6858000" type="screen4x3"/>
  <p:notesSz cx="6858000" cy="9144000"/>
  <p:custDataLst>
    <p:tags r:id="rId22"/>
  </p:custDataLst>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1EF6"/>
    <a:srgbClr val="612A8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60"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E6AEF2-0C56-440C-A852-A302E9E1548D}" type="datetimeFigureOut">
              <a:rPr lang="ru-RU" smtClean="0"/>
              <a:pPr/>
              <a:t>26.05.2013</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AD46B78-BC7F-4865-BBCF-3703E5061C3B}" type="slidenum">
              <a:rPr lang="ru-RU" smtClean="0"/>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E129A7-8DAF-4DA6-8EFD-70C0A2B3D154}" type="datetimeFigureOut">
              <a:rPr lang="ru-RU" smtClean="0"/>
              <a:pPr/>
              <a:t>26.05.2013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CF2803-FE47-4D26-B5A9-7911B01024D8}"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ACF2803-FE47-4D26-B5A9-7911B01024D8}" type="slidenum">
              <a:rPr lang="ru-RU" smtClean="0"/>
              <a:pPr/>
              <a:t>1</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Заголовок 7"/>
          <p:cNvSpPr>
            <a:spLocks noGrp="1"/>
          </p:cNvSpPr>
          <p:nvPr>
            <p:ph type="ctrTitle"/>
          </p:nvPr>
        </p:nvSpPr>
        <p:spPr>
          <a:xfrm>
            <a:off x="464234" y="381001"/>
            <a:ext cx="8229600" cy="2209800"/>
          </a:xfrm>
        </p:spPr>
        <p:txBody>
          <a:bodyPr lIns="45720" rIns="228600"/>
          <a:lstStyle>
            <a:lvl1pPr marL="0" algn="r">
              <a:defRPr sz="4800"/>
            </a:lvl1pPr>
            <a:extLst/>
          </a:lstStyle>
          <a:p>
            <a:r>
              <a:rPr lang="ru-RU" smtClean="0"/>
              <a:t>Образец заголовка</a:t>
            </a:r>
            <a:endParaRPr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5" name="Дата 9"/>
          <p:cNvSpPr>
            <a:spLocks noGrp="1"/>
          </p:cNvSpPr>
          <p:nvPr>
            <p:ph type="dt" sz="half" idx="10"/>
          </p:nvPr>
        </p:nvSpPr>
        <p:spPr>
          <a:xfrm>
            <a:off x="5562600" y="6508750"/>
            <a:ext cx="3001963" cy="274638"/>
          </a:xfrm>
        </p:spPr>
        <p:txBody>
          <a:bodyPr vert="horz" rtlCol="0"/>
          <a:lstStyle>
            <a:lvl1pPr>
              <a:defRPr/>
            </a:lvl1pPr>
            <a:extLst/>
          </a:lstStyle>
          <a:p>
            <a:pPr>
              <a:defRPr/>
            </a:pPr>
            <a:fld id="{B79B14EF-7685-478C-A7FB-2AD33D2DB656}" type="datetimeFigureOut">
              <a:rPr lang="ru-RU"/>
              <a:pPr>
                <a:defRPr/>
              </a:pPr>
              <a:t>26.05.2013</a:t>
            </a:fld>
            <a:endParaRPr lang="ru-RU" dirty="0"/>
          </a:p>
        </p:txBody>
      </p:sp>
      <p:sp>
        <p:nvSpPr>
          <p:cNvPr id="6" name="Номер слайда 10"/>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5B46DEF3-0636-4C02-AD8B-4EADD8F25290}" type="slidenum">
              <a:rPr lang="ru-RU"/>
              <a:pPr>
                <a:defRPr/>
              </a:pPr>
              <a:t>‹#›</a:t>
            </a:fld>
            <a:endParaRPr lang="ru-RU" dirty="0"/>
          </a:p>
        </p:txBody>
      </p:sp>
      <p:sp>
        <p:nvSpPr>
          <p:cNvPr id="7" name="Нижний колонтитул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Нижний колонтитул 2"/>
          <p:cNvSpPr>
            <a:spLocks noGrp="1"/>
          </p:cNvSpPr>
          <p:nvPr>
            <p:ph type="ftr" sz="quarter" idx="10"/>
          </p:nvPr>
        </p:nvSpPr>
        <p:spPr/>
        <p:txBody>
          <a:bodyPr/>
          <a:lstStyle>
            <a:lvl1pPr>
              <a:defRPr/>
            </a:lvl1pPr>
          </a:lstStyle>
          <a:p>
            <a:pPr>
              <a:defRPr/>
            </a:pPr>
            <a:endParaRPr lang="ru-RU" dirty="0"/>
          </a:p>
        </p:txBody>
      </p:sp>
      <p:sp>
        <p:nvSpPr>
          <p:cNvPr id="5" name="Дата 13"/>
          <p:cNvSpPr>
            <a:spLocks noGrp="1"/>
          </p:cNvSpPr>
          <p:nvPr>
            <p:ph type="dt" sz="half" idx="11"/>
          </p:nvPr>
        </p:nvSpPr>
        <p:spPr/>
        <p:txBody>
          <a:bodyPr/>
          <a:lstStyle>
            <a:lvl1pPr>
              <a:defRPr/>
            </a:lvl1pPr>
          </a:lstStyle>
          <a:p>
            <a:pPr>
              <a:defRPr/>
            </a:pPr>
            <a:fld id="{2678A305-7968-4A93-BE92-F413D8C850CE}" type="datetimeFigureOut">
              <a:rPr lang="ru-RU"/>
              <a:pPr>
                <a:defRPr/>
              </a:pPr>
              <a:t>26.05.2013</a:t>
            </a:fld>
            <a:endParaRPr lang="ru-RU" dirty="0"/>
          </a:p>
        </p:txBody>
      </p:sp>
      <p:sp>
        <p:nvSpPr>
          <p:cNvPr id="6" name="Номер слайда 22"/>
          <p:cNvSpPr>
            <a:spLocks noGrp="1"/>
          </p:cNvSpPr>
          <p:nvPr>
            <p:ph type="sldNum" sz="quarter" idx="12"/>
          </p:nvPr>
        </p:nvSpPr>
        <p:spPr/>
        <p:txBody>
          <a:bodyPr/>
          <a:lstStyle>
            <a:lvl1pPr>
              <a:defRPr/>
            </a:lvl1pPr>
          </a:lstStyle>
          <a:p>
            <a:pPr>
              <a:defRPr/>
            </a:pPr>
            <a:fld id="{335A3330-64DC-4071-A474-06339B6BBC9B}" type="slidenum">
              <a:rPr lang="ru-RU"/>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Нижний колонтитул 2"/>
          <p:cNvSpPr>
            <a:spLocks noGrp="1"/>
          </p:cNvSpPr>
          <p:nvPr>
            <p:ph type="ftr" sz="quarter" idx="10"/>
          </p:nvPr>
        </p:nvSpPr>
        <p:spPr/>
        <p:txBody>
          <a:bodyPr/>
          <a:lstStyle>
            <a:lvl1pPr>
              <a:defRPr/>
            </a:lvl1pPr>
          </a:lstStyle>
          <a:p>
            <a:pPr>
              <a:defRPr/>
            </a:pPr>
            <a:endParaRPr lang="ru-RU" dirty="0"/>
          </a:p>
        </p:txBody>
      </p:sp>
      <p:sp>
        <p:nvSpPr>
          <p:cNvPr id="5" name="Дата 13"/>
          <p:cNvSpPr>
            <a:spLocks noGrp="1"/>
          </p:cNvSpPr>
          <p:nvPr>
            <p:ph type="dt" sz="half" idx="11"/>
          </p:nvPr>
        </p:nvSpPr>
        <p:spPr/>
        <p:txBody>
          <a:bodyPr/>
          <a:lstStyle>
            <a:lvl1pPr>
              <a:defRPr/>
            </a:lvl1pPr>
          </a:lstStyle>
          <a:p>
            <a:pPr>
              <a:defRPr/>
            </a:pPr>
            <a:fld id="{61B4C3C8-198D-4249-ABD5-9A60D4E93333}" type="datetimeFigureOut">
              <a:rPr lang="ru-RU"/>
              <a:pPr>
                <a:defRPr/>
              </a:pPr>
              <a:t>26.05.2013</a:t>
            </a:fld>
            <a:endParaRPr lang="ru-RU" dirty="0"/>
          </a:p>
        </p:txBody>
      </p:sp>
      <p:sp>
        <p:nvSpPr>
          <p:cNvPr id="6" name="Номер слайда 22"/>
          <p:cNvSpPr>
            <a:spLocks noGrp="1"/>
          </p:cNvSpPr>
          <p:nvPr>
            <p:ph type="sldNum" sz="quarter" idx="12"/>
          </p:nvPr>
        </p:nvSpPr>
        <p:spPr/>
        <p:txBody>
          <a:bodyPr/>
          <a:lstStyle>
            <a:lvl1pPr>
              <a:defRPr/>
            </a:lvl1pPr>
          </a:lstStyle>
          <a:p>
            <a:pPr>
              <a:defRPr/>
            </a:pPr>
            <a:fld id="{97B8EA37-25D3-41FA-9236-433E6468A579}" type="slidenum">
              <a:rPr lang="ru-RU"/>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Прямоугольник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3"/>
          <p:cNvSpPr>
            <a:spLocks noGrp="1"/>
          </p:cNvSpPr>
          <p:nvPr>
            <p:ph type="dt" sz="half" idx="10"/>
          </p:nvPr>
        </p:nvSpPr>
        <p:spPr/>
        <p:txBody>
          <a:bodyPr/>
          <a:lstStyle>
            <a:lvl1pPr>
              <a:defRPr/>
            </a:lvl1pPr>
            <a:extLst/>
          </a:lstStyle>
          <a:p>
            <a:pPr>
              <a:defRPr/>
            </a:pPr>
            <a:fld id="{26A18208-41F0-4EC9-A4E9-BA793EC6A148}" type="datetimeFigureOut">
              <a:rPr lang="ru-RU"/>
              <a:pPr>
                <a:defRPr/>
              </a:pPr>
              <a:t>26.05.2013</a:t>
            </a:fld>
            <a:endParaRPr lang="ru-RU" dirty="0"/>
          </a:p>
        </p:txBody>
      </p:sp>
      <p:sp>
        <p:nvSpPr>
          <p:cNvPr id="6" name="Нижний колонтитул 4"/>
          <p:cNvSpPr>
            <a:spLocks noGrp="1"/>
          </p:cNvSpPr>
          <p:nvPr>
            <p:ph type="ftr" sz="quarter" idx="11"/>
          </p:nvPr>
        </p:nvSpPr>
        <p:spPr/>
        <p:txBody>
          <a:bodyPr/>
          <a:lstStyle>
            <a:lvl1pPr>
              <a:defRPr/>
            </a:lvl1pPr>
            <a:extLst/>
          </a:lstStyle>
          <a:p>
            <a:pPr>
              <a:defRPr/>
            </a:pPr>
            <a:endParaRPr lang="ru-RU" dirty="0"/>
          </a:p>
        </p:txBody>
      </p:sp>
      <p:sp>
        <p:nvSpPr>
          <p:cNvPr id="7" name="Номер слайда 5"/>
          <p:cNvSpPr>
            <a:spLocks noGrp="1"/>
          </p:cNvSpPr>
          <p:nvPr>
            <p:ph type="sldNum" sz="quarter" idx="12"/>
          </p:nvPr>
        </p:nvSpPr>
        <p:spPr/>
        <p:txBody>
          <a:bodyPr/>
          <a:lstStyle>
            <a:lvl1pPr>
              <a:defRPr/>
            </a:lvl1pPr>
            <a:extLst/>
          </a:lstStyle>
          <a:p>
            <a:pPr>
              <a:defRPr/>
            </a:pPr>
            <a:fld id="{8A31726F-95B1-47A4-9CD5-A2707FDC6630}" type="slidenum">
              <a:rPr lang="ru-RU"/>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4" name="Прямоугольник 6"/>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ru-RU" smtClean="0"/>
              <a:t>Образец заголовка</a:t>
            </a:r>
            <a:endParaRPr lang="en-US"/>
          </a:p>
        </p:txBody>
      </p:sp>
      <p:sp>
        <p:nvSpPr>
          <p:cNvPr id="3" name="Текст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5" name="Дата 7"/>
          <p:cNvSpPr>
            <a:spLocks noGrp="1"/>
          </p:cNvSpPr>
          <p:nvPr>
            <p:ph type="dt" sz="half" idx="10"/>
          </p:nvPr>
        </p:nvSpPr>
        <p:spPr>
          <a:xfrm>
            <a:off x="5562600" y="6513513"/>
            <a:ext cx="3001963" cy="274637"/>
          </a:xfrm>
        </p:spPr>
        <p:txBody>
          <a:bodyPr vert="horz" rtlCol="0"/>
          <a:lstStyle>
            <a:lvl1pPr>
              <a:defRPr/>
            </a:lvl1pPr>
            <a:extLst/>
          </a:lstStyle>
          <a:p>
            <a:pPr>
              <a:defRPr/>
            </a:pPr>
            <a:fld id="{3252B282-87A0-4ECA-B883-1CE57E4540E1}" type="datetimeFigureOut">
              <a:rPr lang="ru-RU"/>
              <a:pPr>
                <a:defRPr/>
              </a:pPr>
              <a:t>26.05.2013</a:t>
            </a:fld>
            <a:endParaRPr lang="ru-RU" dirty="0"/>
          </a:p>
        </p:txBody>
      </p:sp>
      <p:sp>
        <p:nvSpPr>
          <p:cNvPr id="6" name="Номер слайда 8"/>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D00FE10D-798D-49BC-AA37-41E1DEEDBDCA}" type="slidenum">
              <a:rPr lang="ru-RU"/>
              <a:pPr>
                <a:defRPr/>
              </a:pPr>
              <a:t>‹#›</a:t>
            </a:fld>
            <a:endParaRPr lang="ru-RU" dirty="0"/>
          </a:p>
        </p:txBody>
      </p:sp>
      <p:sp>
        <p:nvSpPr>
          <p:cNvPr id="7" name="Нижний колонтитул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Прямоугольник 9"/>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4"/>
          <p:cNvSpPr>
            <a:spLocks noGrp="1"/>
          </p:cNvSpPr>
          <p:nvPr>
            <p:ph type="dt" sz="half" idx="10"/>
          </p:nvPr>
        </p:nvSpPr>
        <p:spPr/>
        <p:txBody>
          <a:bodyPr/>
          <a:lstStyle>
            <a:lvl1pPr>
              <a:defRPr/>
            </a:lvl1pPr>
            <a:extLst/>
          </a:lstStyle>
          <a:p>
            <a:pPr>
              <a:defRPr/>
            </a:pPr>
            <a:fld id="{C9B228B7-C98E-4934-8ABD-3CADCD575A38}" type="datetimeFigureOut">
              <a:rPr lang="ru-RU"/>
              <a:pPr>
                <a:defRPr/>
              </a:pPr>
              <a:t>26.05.2013</a:t>
            </a:fld>
            <a:endParaRPr lang="ru-RU" dirty="0"/>
          </a:p>
        </p:txBody>
      </p:sp>
      <p:sp>
        <p:nvSpPr>
          <p:cNvPr id="7" name="Нижний колонтитул 5"/>
          <p:cNvSpPr>
            <a:spLocks noGrp="1"/>
          </p:cNvSpPr>
          <p:nvPr>
            <p:ph type="ftr" sz="quarter" idx="11"/>
          </p:nvPr>
        </p:nvSpPr>
        <p:spPr/>
        <p:txBody>
          <a:bodyPr/>
          <a:lstStyle>
            <a:lvl1pPr>
              <a:defRPr/>
            </a:lvl1pPr>
            <a:extLst/>
          </a:lstStyle>
          <a:p>
            <a:pPr>
              <a:defRPr/>
            </a:pPr>
            <a:endParaRPr lang="ru-RU" dirty="0"/>
          </a:p>
        </p:txBody>
      </p:sp>
      <p:sp>
        <p:nvSpPr>
          <p:cNvPr id="8" name="Номер слайда 6"/>
          <p:cNvSpPr>
            <a:spLocks noGrp="1"/>
          </p:cNvSpPr>
          <p:nvPr>
            <p:ph type="sldNum" sz="quarter" idx="12"/>
          </p:nvPr>
        </p:nvSpPr>
        <p:spPr>
          <a:xfrm>
            <a:off x="8640763" y="6515100"/>
            <a:ext cx="465137" cy="273050"/>
          </a:xfrm>
        </p:spPr>
        <p:txBody>
          <a:bodyPr/>
          <a:lstStyle>
            <a:lvl1pPr>
              <a:defRPr/>
            </a:lvl1pPr>
            <a:extLst/>
          </a:lstStyle>
          <a:p>
            <a:pPr>
              <a:defRPr/>
            </a:pPr>
            <a:fld id="{A461AF43-0957-4336-8E00-6DE0E5CE6CBB}" type="slidenum">
              <a:rPr lang="ru-RU"/>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7" name="Прямоугольник 9"/>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dirty="0"/>
          </a:p>
        </p:txBody>
      </p:sp>
      <p:sp>
        <p:nvSpPr>
          <p:cNvPr id="8" name="Прямоугольник 10"/>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a:off x="457200" y="251948"/>
            <a:ext cx="8229600"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9" name="Дата 6"/>
          <p:cNvSpPr>
            <a:spLocks noGrp="1"/>
          </p:cNvSpPr>
          <p:nvPr>
            <p:ph type="dt" sz="half" idx="10"/>
          </p:nvPr>
        </p:nvSpPr>
        <p:spPr/>
        <p:txBody>
          <a:bodyPr/>
          <a:lstStyle>
            <a:lvl1pPr>
              <a:defRPr/>
            </a:lvl1pPr>
            <a:extLst/>
          </a:lstStyle>
          <a:p>
            <a:pPr>
              <a:defRPr/>
            </a:pPr>
            <a:fld id="{E1725142-F791-438E-B55A-521B1F725BF1}" type="datetimeFigureOut">
              <a:rPr lang="ru-RU"/>
              <a:pPr>
                <a:defRPr/>
              </a:pPr>
              <a:t>26.05.2013</a:t>
            </a:fld>
            <a:endParaRPr lang="ru-RU" dirty="0"/>
          </a:p>
        </p:txBody>
      </p:sp>
      <p:sp>
        <p:nvSpPr>
          <p:cNvPr id="10" name="Нижний колонтитул 7"/>
          <p:cNvSpPr>
            <a:spLocks noGrp="1"/>
          </p:cNvSpPr>
          <p:nvPr>
            <p:ph type="ftr" sz="quarter" idx="11"/>
          </p:nvPr>
        </p:nvSpPr>
        <p:spPr/>
        <p:txBody>
          <a:bodyPr/>
          <a:lstStyle>
            <a:lvl1pPr>
              <a:defRPr/>
            </a:lvl1pPr>
            <a:extLst/>
          </a:lstStyle>
          <a:p>
            <a:pPr>
              <a:defRPr/>
            </a:pPr>
            <a:endParaRPr lang="ru-RU" dirty="0"/>
          </a:p>
        </p:txBody>
      </p:sp>
      <p:sp>
        <p:nvSpPr>
          <p:cNvPr id="11" name="Номер слайда 8"/>
          <p:cNvSpPr>
            <a:spLocks noGrp="1"/>
          </p:cNvSpPr>
          <p:nvPr>
            <p:ph type="sldNum" sz="quarter" idx="12"/>
          </p:nvPr>
        </p:nvSpPr>
        <p:spPr>
          <a:xfrm>
            <a:off x="8640763" y="6515100"/>
            <a:ext cx="465137" cy="273050"/>
          </a:xfrm>
        </p:spPr>
        <p:txBody>
          <a:bodyPr/>
          <a:lstStyle>
            <a:lvl1pPr>
              <a:defRPr/>
            </a:lvl1pPr>
            <a:extLst/>
          </a:lstStyle>
          <a:p>
            <a:pPr>
              <a:defRPr/>
            </a:pPr>
            <a:fld id="{D4E691DD-2348-4EE5-9587-1316BF99AAAE}" type="slidenum">
              <a:rPr lang="ru-RU"/>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Прямоугольник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a:off x="457200" y="253218"/>
            <a:ext cx="8229600" cy="1143000"/>
          </a:xfrm>
        </p:spPr>
        <p:txBody>
          <a:bodyPr/>
          <a:lstStyle>
            <a:extLst/>
          </a:lstStyle>
          <a:p>
            <a:r>
              <a:rPr lang="ru-RU" smtClean="0"/>
              <a:t>Образец заголовка</a:t>
            </a:r>
            <a:endParaRPr lang="en-US"/>
          </a:p>
        </p:txBody>
      </p:sp>
      <p:sp>
        <p:nvSpPr>
          <p:cNvPr id="4" name="Дата 2"/>
          <p:cNvSpPr>
            <a:spLocks noGrp="1"/>
          </p:cNvSpPr>
          <p:nvPr>
            <p:ph type="dt" sz="half" idx="10"/>
          </p:nvPr>
        </p:nvSpPr>
        <p:spPr/>
        <p:txBody>
          <a:bodyPr/>
          <a:lstStyle>
            <a:lvl1pPr>
              <a:defRPr/>
            </a:lvl1pPr>
            <a:extLst/>
          </a:lstStyle>
          <a:p>
            <a:pPr>
              <a:defRPr/>
            </a:pPr>
            <a:fld id="{D128A5A6-9949-4A64-850E-02359EF3DA15}" type="datetimeFigureOut">
              <a:rPr lang="ru-RU"/>
              <a:pPr>
                <a:defRPr/>
              </a:pPr>
              <a:t>26.05.2013</a:t>
            </a:fld>
            <a:endParaRPr lang="ru-RU" dirty="0"/>
          </a:p>
        </p:txBody>
      </p:sp>
      <p:sp>
        <p:nvSpPr>
          <p:cNvPr id="5" name="Нижний колонтитул 3"/>
          <p:cNvSpPr>
            <a:spLocks noGrp="1"/>
          </p:cNvSpPr>
          <p:nvPr>
            <p:ph type="ftr" sz="quarter" idx="11"/>
          </p:nvPr>
        </p:nvSpPr>
        <p:spPr/>
        <p:txBody>
          <a:bodyPr/>
          <a:lstStyle>
            <a:lvl1pPr>
              <a:defRPr/>
            </a:lvl1pPr>
            <a:extLst/>
          </a:lstStyle>
          <a:p>
            <a:pPr>
              <a:defRPr/>
            </a:pPr>
            <a:endParaRPr lang="ru-RU" dirty="0"/>
          </a:p>
        </p:txBody>
      </p:sp>
      <p:sp>
        <p:nvSpPr>
          <p:cNvPr id="6" name="Номер слайда 4"/>
          <p:cNvSpPr>
            <a:spLocks noGrp="1"/>
          </p:cNvSpPr>
          <p:nvPr>
            <p:ph type="sldNum" sz="quarter" idx="12"/>
          </p:nvPr>
        </p:nvSpPr>
        <p:spPr/>
        <p:txBody>
          <a:bodyPr/>
          <a:lstStyle>
            <a:lvl1pPr>
              <a:defRPr/>
            </a:lvl1pPr>
            <a:extLst/>
          </a:lstStyle>
          <a:p>
            <a:pPr>
              <a:defRPr/>
            </a:pPr>
            <a:fld id="{33E5EDAF-D096-4B3F-B29D-76DA8DD29513}" type="slidenum">
              <a:rPr lang="ru-RU"/>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ижний колонтитул 2"/>
          <p:cNvSpPr>
            <a:spLocks noGrp="1"/>
          </p:cNvSpPr>
          <p:nvPr>
            <p:ph type="ftr" sz="quarter" idx="10"/>
          </p:nvPr>
        </p:nvSpPr>
        <p:spPr/>
        <p:txBody>
          <a:bodyPr/>
          <a:lstStyle>
            <a:lvl1pPr>
              <a:defRPr/>
            </a:lvl1pPr>
          </a:lstStyle>
          <a:p>
            <a:pPr>
              <a:defRPr/>
            </a:pPr>
            <a:endParaRPr lang="ru-RU" dirty="0"/>
          </a:p>
        </p:txBody>
      </p:sp>
      <p:sp>
        <p:nvSpPr>
          <p:cNvPr id="3" name="Дата 13"/>
          <p:cNvSpPr>
            <a:spLocks noGrp="1"/>
          </p:cNvSpPr>
          <p:nvPr>
            <p:ph type="dt" sz="half" idx="11"/>
          </p:nvPr>
        </p:nvSpPr>
        <p:spPr/>
        <p:txBody>
          <a:bodyPr/>
          <a:lstStyle>
            <a:lvl1pPr>
              <a:defRPr/>
            </a:lvl1pPr>
          </a:lstStyle>
          <a:p>
            <a:pPr>
              <a:defRPr/>
            </a:pPr>
            <a:fld id="{FFCEE309-2D63-4550-93E0-BF927EB1C1C5}" type="datetimeFigureOut">
              <a:rPr lang="ru-RU"/>
              <a:pPr>
                <a:defRPr/>
              </a:pPr>
              <a:t>26.05.2013</a:t>
            </a:fld>
            <a:endParaRPr lang="ru-RU" dirty="0"/>
          </a:p>
        </p:txBody>
      </p:sp>
      <p:sp>
        <p:nvSpPr>
          <p:cNvPr id="4" name="Номер слайда 22"/>
          <p:cNvSpPr>
            <a:spLocks noGrp="1"/>
          </p:cNvSpPr>
          <p:nvPr>
            <p:ph type="sldNum" sz="quarter" idx="12"/>
          </p:nvPr>
        </p:nvSpPr>
        <p:spPr/>
        <p:txBody>
          <a:bodyPr/>
          <a:lstStyle>
            <a:lvl1pPr>
              <a:defRPr/>
            </a:lvl1pPr>
          </a:lstStyle>
          <a:p>
            <a:pPr>
              <a:defRPr/>
            </a:pPr>
            <a:fld id="{0137FB56-2EDA-4E81-B168-78736C41A9F2}" type="slidenum">
              <a:rPr lang="ru-RU"/>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5" name="Прямоугольник 7"/>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a:off x="4963136" y="304800"/>
            <a:ext cx="3931920" cy="762000"/>
          </a:xfrm>
        </p:spPr>
        <p:txBody>
          <a:bodyPr/>
          <a:lstStyle>
            <a:lvl1pPr marL="0" algn="r">
              <a:buNone/>
              <a:defRPr sz="2000" b="1"/>
            </a:lvl1pPr>
            <a:extLst/>
          </a:lstStyle>
          <a:p>
            <a:r>
              <a:rPr lang="ru-RU" smtClean="0"/>
              <a:t>Образец заголовка</a:t>
            </a:r>
            <a:endParaRPr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8"/>
          <p:cNvSpPr>
            <a:spLocks noGrp="1"/>
          </p:cNvSpPr>
          <p:nvPr>
            <p:ph type="dt" sz="half" idx="10"/>
          </p:nvPr>
        </p:nvSpPr>
        <p:spPr>
          <a:xfrm>
            <a:off x="5562600" y="6513513"/>
            <a:ext cx="3001963" cy="274637"/>
          </a:xfrm>
        </p:spPr>
        <p:txBody>
          <a:bodyPr vert="horz" rtlCol="0"/>
          <a:lstStyle>
            <a:lvl1pPr>
              <a:defRPr/>
            </a:lvl1pPr>
            <a:extLst/>
          </a:lstStyle>
          <a:p>
            <a:pPr>
              <a:defRPr/>
            </a:pPr>
            <a:fld id="{2741168E-2009-4F73-8D98-2F2BA656A3C4}" type="datetimeFigureOut">
              <a:rPr lang="ru-RU"/>
              <a:pPr>
                <a:defRPr/>
              </a:pPr>
              <a:t>26.05.2013</a:t>
            </a:fld>
            <a:endParaRPr lang="ru-RU" dirty="0"/>
          </a:p>
        </p:txBody>
      </p:sp>
      <p:sp>
        <p:nvSpPr>
          <p:cNvPr id="7" name="Номер слайда 9"/>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C6D4CD13-F6CE-4C3C-AA0B-5F709882CE8F}" type="slidenum">
              <a:rPr lang="ru-RU"/>
              <a:pPr>
                <a:defRPr/>
              </a:pPr>
              <a:t>‹#›</a:t>
            </a:fld>
            <a:endParaRPr lang="ru-RU" dirty="0"/>
          </a:p>
        </p:txBody>
      </p:sp>
      <p:sp>
        <p:nvSpPr>
          <p:cNvPr id="8" name="Нижний колонтитул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lstStyle>
            <a:lvl1pPr marL="0" algn="r">
              <a:buNone/>
              <a:defRPr sz="2000" b="1"/>
            </a:lvl1pPr>
            <a:extLst/>
          </a:lstStyle>
          <a:p>
            <a:r>
              <a:rPr lang="ru-RU" smtClean="0"/>
              <a:t>Образец заголовка</a:t>
            </a:r>
            <a:endParaRPr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ru-RU" noProof="0" dirty="0" smtClean="0"/>
              <a:t>Вставка рисунка</a:t>
            </a:r>
            <a:endParaRPr lang="en-US" noProof="0" dirty="0"/>
          </a:p>
        </p:txBody>
      </p:sp>
      <p:sp>
        <p:nvSpPr>
          <p:cNvPr id="5" name="Дата 7"/>
          <p:cNvSpPr>
            <a:spLocks noGrp="1"/>
          </p:cNvSpPr>
          <p:nvPr>
            <p:ph type="dt" sz="half" idx="10"/>
          </p:nvPr>
        </p:nvSpPr>
        <p:spPr>
          <a:xfrm>
            <a:off x="5562600" y="6508750"/>
            <a:ext cx="3001963" cy="274638"/>
          </a:xfrm>
        </p:spPr>
        <p:txBody>
          <a:bodyPr vert="horz" rtlCol="0"/>
          <a:lstStyle>
            <a:lvl1pPr>
              <a:defRPr/>
            </a:lvl1pPr>
            <a:extLst/>
          </a:lstStyle>
          <a:p>
            <a:pPr>
              <a:defRPr/>
            </a:pPr>
            <a:fld id="{957E1023-838E-433F-9FA4-78C74C2E3F15}" type="datetimeFigureOut">
              <a:rPr lang="ru-RU"/>
              <a:pPr>
                <a:defRPr/>
              </a:pPr>
              <a:t>26.05.2013</a:t>
            </a:fld>
            <a:endParaRPr lang="ru-RU" dirty="0"/>
          </a:p>
        </p:txBody>
      </p:sp>
      <p:sp>
        <p:nvSpPr>
          <p:cNvPr id="6" name="Номер слайда 8"/>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692A36D7-C5F0-4CA9-8DFE-8970048F03DD}" type="slidenum">
              <a:rPr lang="ru-RU"/>
              <a:pPr>
                <a:defRPr/>
              </a:pPr>
              <a:t>‹#›</a:t>
            </a:fld>
            <a:endParaRPr lang="ru-RU" dirty="0"/>
          </a:p>
        </p:txBody>
      </p:sp>
      <p:sp>
        <p:nvSpPr>
          <p:cNvPr id="7" name="Нижний колонтитул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Нижний колонтитул 2"/>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defRPr>
            </a:lvl1pPr>
            <a:extLst/>
          </a:lstStyle>
          <a:p>
            <a:pPr>
              <a:defRPr/>
            </a:pPr>
            <a:endParaRPr lang="ru-RU" dirty="0"/>
          </a:p>
        </p:txBody>
      </p:sp>
      <p:sp>
        <p:nvSpPr>
          <p:cNvPr id="14" name="Дата 13"/>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smtClean="0">
                <a:solidFill>
                  <a:schemeClr val="bg2">
                    <a:tint val="60000"/>
                    <a:satMod val="155000"/>
                  </a:schemeClr>
                </a:solidFill>
                <a:latin typeface="+mn-lt"/>
              </a:defRPr>
            </a:lvl1pPr>
            <a:extLst/>
          </a:lstStyle>
          <a:p>
            <a:pPr>
              <a:defRPr/>
            </a:pPr>
            <a:fld id="{F245D481-0029-460F-B061-20F664B9B533}" type="datetimeFigureOut">
              <a:rPr lang="ru-RU"/>
              <a:pPr>
                <a:defRPr/>
              </a:pPr>
              <a:t>26.05.2013</a:t>
            </a:fld>
            <a:endParaRPr lang="ru-RU" dirty="0"/>
          </a:p>
        </p:txBody>
      </p:sp>
      <p:sp>
        <p:nvSpPr>
          <p:cNvPr id="23" name="Номер слайда 22"/>
          <p:cNvSpPr>
            <a:spLocks noGrp="1"/>
          </p:cNvSpPr>
          <p:nvPr>
            <p:ph type="sldNum" sz="quarter" idx="4"/>
          </p:nvPr>
        </p:nvSpPr>
        <p:spPr>
          <a:xfrm>
            <a:off x="8639175" y="6515100"/>
            <a:ext cx="463550" cy="273050"/>
          </a:xfrm>
          <a:prstGeom prst="rect">
            <a:avLst/>
          </a:prstGeom>
        </p:spPr>
        <p:txBody>
          <a:bodyPr anchor="ctr"/>
          <a:lstStyle>
            <a:lvl1pPr algn="r" eaLnBrk="1" fontAlgn="auto" latinLnBrk="0" hangingPunct="1">
              <a:spcBef>
                <a:spcPts val="0"/>
              </a:spcBef>
              <a:spcAft>
                <a:spcPts val="0"/>
              </a:spcAft>
              <a:defRPr kumimoji="0" sz="1600" smtClean="0">
                <a:solidFill>
                  <a:schemeClr val="tx2">
                    <a:shade val="90000"/>
                  </a:schemeClr>
                </a:solidFill>
                <a:effectLst/>
                <a:latin typeface="+mn-lt"/>
              </a:defRPr>
            </a:lvl1pPr>
            <a:extLst/>
          </a:lstStyle>
          <a:p>
            <a:pPr>
              <a:defRPr/>
            </a:pPr>
            <a:fld id="{9CE4E078-8736-4ABE-BE19-09AF3CFA49C0}" type="slidenum">
              <a:rPr lang="ru-RU"/>
              <a:pPr>
                <a:defRPr/>
              </a:pPr>
              <a:t>‹#›</a:t>
            </a:fld>
            <a:endParaRPr lang="ru-RU" dirty="0"/>
          </a:p>
        </p:txBody>
      </p:sp>
      <p:sp>
        <p:nvSpPr>
          <p:cNvPr id="22" name="Заголовок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ru-RU" smtClean="0"/>
              <a:t>Образец заголовка</a:t>
            </a:r>
            <a:endParaRPr lang="en-US"/>
          </a:p>
        </p:txBody>
      </p:sp>
      <p:sp>
        <p:nvSpPr>
          <p:cNvPr id="1033" name="Текст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Tree>
  </p:cSld>
  <p:clrMap bg1="dk1" tx1="lt1" bg2="dk2" tx2="lt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05" r:id="rId7"/>
    <p:sldLayoutId id="2147483714" r:id="rId8"/>
    <p:sldLayoutId id="2147483715" r:id="rId9"/>
    <p:sldLayoutId id="2147483706" r:id="rId10"/>
    <p:sldLayoutId id="2147483707" r:id="rId11"/>
  </p:sldLayoutIdLst>
  <p:txStyles>
    <p:titleStyle>
      <a:lvl1pPr marL="53975" algn="r" rtl="0" fontAlgn="base">
        <a:spcBef>
          <a:spcPct val="0"/>
        </a:spcBef>
        <a:spcAft>
          <a:spcPct val="0"/>
        </a:spcAft>
        <a:defRPr sz="4600" kern="1200">
          <a:solidFill>
            <a:srgbClr val="AFE3FF"/>
          </a:solidFill>
          <a:effectLst>
            <a:outerShdw blurRad="38100" dist="25500" dir="5400000" algn="tl" rotWithShape="0">
              <a:srgbClr val="000000">
                <a:satMod val="180000"/>
                <a:alpha val="75000"/>
              </a:srgbClr>
            </a:outerShdw>
          </a:effectLst>
          <a:latin typeface="+mj-lt"/>
          <a:ea typeface="+mj-ea"/>
          <a:cs typeface="+mj-cs"/>
        </a:defRPr>
      </a:lvl1pPr>
      <a:lvl2pPr marL="53975" algn="r" rtl="0" fontAlgn="base">
        <a:spcBef>
          <a:spcPct val="0"/>
        </a:spcBef>
        <a:spcAft>
          <a:spcPct val="0"/>
        </a:spcAft>
        <a:defRPr sz="4600">
          <a:solidFill>
            <a:srgbClr val="AFE3FF"/>
          </a:solidFill>
          <a:latin typeface="Century Schoolbook" pitchFamily="18" charset="0"/>
        </a:defRPr>
      </a:lvl2pPr>
      <a:lvl3pPr marL="53975" algn="r" rtl="0" fontAlgn="base">
        <a:spcBef>
          <a:spcPct val="0"/>
        </a:spcBef>
        <a:spcAft>
          <a:spcPct val="0"/>
        </a:spcAft>
        <a:defRPr sz="4600">
          <a:solidFill>
            <a:srgbClr val="AFE3FF"/>
          </a:solidFill>
          <a:latin typeface="Century Schoolbook" pitchFamily="18" charset="0"/>
        </a:defRPr>
      </a:lvl3pPr>
      <a:lvl4pPr marL="53975" algn="r" rtl="0" fontAlgn="base">
        <a:spcBef>
          <a:spcPct val="0"/>
        </a:spcBef>
        <a:spcAft>
          <a:spcPct val="0"/>
        </a:spcAft>
        <a:defRPr sz="4600">
          <a:solidFill>
            <a:srgbClr val="AFE3FF"/>
          </a:solidFill>
          <a:latin typeface="Century Schoolbook" pitchFamily="18" charset="0"/>
        </a:defRPr>
      </a:lvl4pPr>
      <a:lvl5pPr marL="53975" algn="r" rtl="0" fontAlgn="base">
        <a:spcBef>
          <a:spcPct val="0"/>
        </a:spcBef>
        <a:spcAft>
          <a:spcPct val="0"/>
        </a:spcAft>
        <a:defRPr sz="4600">
          <a:solidFill>
            <a:srgbClr val="AFE3FF"/>
          </a:solidFill>
          <a:latin typeface="Century Schoolbook" pitchFamily="18" charset="0"/>
        </a:defRPr>
      </a:lvl5pPr>
      <a:lvl6pPr marL="511175" algn="r" rtl="0" fontAlgn="base">
        <a:spcBef>
          <a:spcPct val="0"/>
        </a:spcBef>
        <a:spcAft>
          <a:spcPct val="0"/>
        </a:spcAft>
        <a:defRPr sz="4600">
          <a:solidFill>
            <a:srgbClr val="AFE3FF"/>
          </a:solidFill>
          <a:latin typeface="Century Schoolbook" pitchFamily="18" charset="0"/>
        </a:defRPr>
      </a:lvl6pPr>
      <a:lvl7pPr marL="968375" algn="r" rtl="0" fontAlgn="base">
        <a:spcBef>
          <a:spcPct val="0"/>
        </a:spcBef>
        <a:spcAft>
          <a:spcPct val="0"/>
        </a:spcAft>
        <a:defRPr sz="4600">
          <a:solidFill>
            <a:srgbClr val="AFE3FF"/>
          </a:solidFill>
          <a:latin typeface="Century Schoolbook" pitchFamily="18" charset="0"/>
        </a:defRPr>
      </a:lvl7pPr>
      <a:lvl8pPr marL="1425575" algn="r" rtl="0" fontAlgn="base">
        <a:spcBef>
          <a:spcPct val="0"/>
        </a:spcBef>
        <a:spcAft>
          <a:spcPct val="0"/>
        </a:spcAft>
        <a:defRPr sz="4600">
          <a:solidFill>
            <a:srgbClr val="AFE3FF"/>
          </a:solidFill>
          <a:latin typeface="Century Schoolbook" pitchFamily="18" charset="0"/>
        </a:defRPr>
      </a:lvl8pPr>
      <a:lvl9pPr marL="1882775" algn="r" rtl="0" fontAlgn="base">
        <a:spcBef>
          <a:spcPct val="0"/>
        </a:spcBef>
        <a:spcAft>
          <a:spcPct val="0"/>
        </a:spcAft>
        <a:defRPr sz="4600">
          <a:solidFill>
            <a:srgbClr val="AFE3FF"/>
          </a:solidFill>
          <a:latin typeface="Century Schoolbook" pitchFamily="18" charset="0"/>
        </a:defRPr>
      </a:lvl9pPr>
      <a:extLst/>
    </p:titleStyle>
    <p:bodyStyle>
      <a:lvl1pPr marL="292100" indent="-292100" algn="l" rtl="0" fontAlgn="base">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fontAlgn="base">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fontAlgn="base">
        <a:spcBef>
          <a:spcPts val="400"/>
        </a:spcBef>
        <a:spcAft>
          <a:spcPct val="0"/>
        </a:spcAft>
        <a:buClr>
          <a:srgbClr val="FEB80A"/>
        </a:buClr>
        <a:buSzPct val="100000"/>
        <a:buFont typeface="Wingdings 2" pitchFamily="18" charset="2"/>
        <a:buChar char=""/>
        <a:defRPr sz="2300" kern="1200">
          <a:solidFill>
            <a:schemeClr val="tx1"/>
          </a:solidFill>
          <a:latin typeface="+mn-lt"/>
          <a:ea typeface="+mn-ea"/>
          <a:cs typeface="+mn-cs"/>
        </a:defRPr>
      </a:lvl3pPr>
      <a:lvl4pPr marL="1004888" indent="-182563" algn="l" rtl="0" fontAlgn="base">
        <a:spcBef>
          <a:spcPts val="400"/>
        </a:spcBef>
        <a:spcAft>
          <a:spcPct val="0"/>
        </a:spcAft>
        <a:buClr>
          <a:srgbClr val="FEB80A"/>
        </a:buClr>
        <a:buSzPct val="100000"/>
        <a:buFont typeface="Wingdings 2" pitchFamily="18" charset="2"/>
        <a:buChar char=""/>
        <a:defRPr sz="2000" kern="1200">
          <a:solidFill>
            <a:schemeClr val="tx1"/>
          </a:solidFill>
          <a:latin typeface="+mn-lt"/>
          <a:ea typeface="+mn-ea"/>
          <a:cs typeface="+mn-cs"/>
        </a:defRPr>
      </a:lvl4pPr>
      <a:lvl5pPr marL="1187450" indent="-182563" algn="l" rtl="0" fontAlgn="base">
        <a:spcBef>
          <a:spcPts val="400"/>
        </a:spcBef>
        <a:spcAft>
          <a:spcPct val="0"/>
        </a:spcAft>
        <a:buClr>
          <a:srgbClr val="FEB80A"/>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253536"/>
            <a:ext cx="6286544" cy="1460952"/>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marL="54864" algn="ctr" fontAlgn="auto">
              <a:spcAft>
                <a:spcPts val="0"/>
              </a:spcAft>
              <a:defRPr/>
            </a:pP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Teenagers and drugs</a:t>
            </a:r>
            <a:endParaRPr lang="ru-RU"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Содержимое 2"/>
          <p:cNvSpPr>
            <a:spLocks noGrp="1"/>
          </p:cNvSpPr>
          <p:nvPr>
            <p:ph idx="1"/>
          </p:nvPr>
        </p:nvSpPr>
        <p:spPr>
          <a:xfrm>
            <a:off x="457200" y="1646237"/>
            <a:ext cx="8229600" cy="4526280"/>
          </a:xfrm>
          <a:ln>
            <a:solidFill>
              <a:schemeClr val="accent4">
                <a:lumMod val="40000"/>
                <a:lumOff val="60000"/>
              </a:schemeClr>
            </a:solidFill>
          </a:ln>
        </p:spPr>
        <p:txBody>
          <a:bodyPr>
            <a:normAutofit/>
          </a:bodyPr>
          <a:lstStyle/>
          <a:p>
            <a:pPr algn="ctr" fontAlgn="auto">
              <a:spcBef>
                <a:spcPts val="0"/>
              </a:spcBef>
              <a:spcAft>
                <a:spcPts val="0"/>
              </a:spcAft>
              <a:buFont typeface="Wingdings 2"/>
              <a:buNone/>
              <a:defRPr/>
            </a:pPr>
            <a:r>
              <a:rPr lang="en-US" sz="4400" dirty="0" smtClean="0">
                <a:solidFill>
                  <a:srgbClr val="FFFF00"/>
                </a:solidFill>
                <a:latin typeface="Algerian" pitchFamily="82" charset="0"/>
              </a:rPr>
              <a:t>Many parents worry about whether their teenagers are taking illegal drugs, how they can tell, and what to do about it.</a:t>
            </a:r>
            <a:endParaRPr lang="en-US" dirty="0" smtClean="0">
              <a:solidFill>
                <a:srgbClr val="FFFF00"/>
              </a:solidFill>
              <a:effectLst>
                <a:glow rad="63500">
                  <a:schemeClr val="accent1">
                    <a:satMod val="175000"/>
                    <a:alpha val="40000"/>
                  </a:schemeClr>
                </a:glow>
              </a:effectLst>
              <a:latin typeface="Algerian" pitchFamily="82" charset="0"/>
            </a:endParaRPr>
          </a:p>
          <a:p>
            <a:pPr fontAlgn="auto">
              <a:spcBef>
                <a:spcPts val="0"/>
              </a:spcBef>
              <a:spcAft>
                <a:spcPts val="0"/>
              </a:spcAft>
              <a:buFont typeface="Wingdings 2"/>
              <a:buChar char=""/>
              <a:defRPr/>
            </a:pPr>
            <a:endParaRPr lang="en-US" dirty="0" smtClean="0"/>
          </a:p>
        </p:txBody>
      </p:sp>
      <p:pic>
        <p:nvPicPr>
          <p:cNvPr id="14339" name="Рисунок 3" descr="1200993638_784_1.jpg"/>
          <p:cNvPicPr>
            <a:picLocks noChangeAspect="1"/>
          </p:cNvPicPr>
          <p:nvPr/>
        </p:nvPicPr>
        <p:blipFill>
          <a:blip r:embed="rId3" cstate="print"/>
          <a:srcRect/>
          <a:stretch>
            <a:fillRect/>
          </a:stretch>
        </p:blipFill>
        <p:spPr bwMode="auto">
          <a:xfrm>
            <a:off x="0" y="5429250"/>
            <a:ext cx="1447800" cy="14287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4340" name="Рисунок 4" descr="1200993638_784_1.jpg"/>
          <p:cNvPicPr>
            <a:picLocks noChangeAspect="1"/>
          </p:cNvPicPr>
          <p:nvPr/>
        </p:nvPicPr>
        <p:blipFill>
          <a:blip r:embed="rId3" cstate="print"/>
          <a:srcRect/>
          <a:stretch>
            <a:fillRect/>
          </a:stretch>
        </p:blipFill>
        <p:spPr bwMode="auto">
          <a:xfrm>
            <a:off x="7696200" y="5429250"/>
            <a:ext cx="1447800" cy="14287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4341" name="Рисунок 5" descr="1200993638_784_1.jpg"/>
          <p:cNvPicPr>
            <a:picLocks noChangeAspect="1"/>
          </p:cNvPicPr>
          <p:nvPr/>
        </p:nvPicPr>
        <p:blipFill>
          <a:blip r:embed="rId3" cstate="print"/>
          <a:srcRect/>
          <a:stretch>
            <a:fillRect/>
          </a:stretch>
        </p:blipFill>
        <p:spPr bwMode="auto">
          <a:xfrm>
            <a:off x="7696200" y="0"/>
            <a:ext cx="1447800" cy="14287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4342" name="Рисунок 6" descr="1200993638_784_1.jpg"/>
          <p:cNvPicPr>
            <a:picLocks noChangeAspect="1"/>
          </p:cNvPicPr>
          <p:nvPr/>
        </p:nvPicPr>
        <p:blipFill>
          <a:blip r:embed="rId3" cstate="print"/>
          <a:srcRect/>
          <a:stretch>
            <a:fillRect/>
          </a:stretch>
        </p:blipFill>
        <p:spPr bwMode="auto">
          <a:xfrm>
            <a:off x="0" y="0"/>
            <a:ext cx="1447800" cy="14287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0"/>
            <a:ext cx="6286544" cy="1785926"/>
          </a:xfrm>
        </p:spPr>
        <p:txBody>
          <a:bodyPr>
            <a:normAutofit fontScale="90000"/>
          </a:bodyPr>
          <a:lstStyle/>
          <a:p>
            <a:pPr marL="54864" algn="ctr" fontAlgn="auto">
              <a:spcAft>
                <a:spcPts val="0"/>
              </a:spcAft>
              <a:defRPr/>
            </a:pPr>
            <a:r>
              <a:rPr lang="en-US" sz="6600" dirty="0" smtClean="0">
                <a:solidFill>
                  <a:schemeClr val="tx2">
                    <a:tint val="100000"/>
                    <a:shade val="90000"/>
                    <a:satMod val="250000"/>
                    <a:alpha val="100000"/>
                  </a:schemeClr>
                </a:solidFill>
                <a:effectLst>
                  <a:glow rad="101600">
                    <a:srgbClr val="92D050">
                      <a:alpha val="60000"/>
                    </a:srgbClr>
                  </a:glow>
                  <a:outerShdw blurRad="38100" dist="25500" dir="5400000" algn="tl" rotWithShape="0">
                    <a:srgbClr val="000000">
                      <a:satMod val="180000"/>
                      <a:alpha val="75000"/>
                    </a:srgbClr>
                  </a:outerShdw>
                </a:effectLst>
                <a:latin typeface="French Script MT" pitchFamily="66" charset="0"/>
              </a:rPr>
              <a:t>Why do teenagers use drugs?</a:t>
            </a:r>
            <a:endParaRPr lang="ru-RU" sz="6600" dirty="0">
              <a:solidFill>
                <a:schemeClr val="tx2">
                  <a:tint val="100000"/>
                  <a:shade val="90000"/>
                  <a:satMod val="250000"/>
                  <a:alpha val="100000"/>
                </a:schemeClr>
              </a:solidFill>
              <a:effectLst>
                <a:glow rad="101600">
                  <a:srgbClr val="92D050">
                    <a:alpha val="60000"/>
                  </a:srgbClr>
                </a:glow>
                <a:outerShdw blurRad="38100" dist="25500" dir="5400000" algn="tl" rotWithShape="0">
                  <a:srgbClr val="000000">
                    <a:satMod val="180000"/>
                    <a:alpha val="75000"/>
                  </a:srgbClr>
                </a:outerShdw>
              </a:effectLst>
            </a:endParaRPr>
          </a:p>
        </p:txBody>
      </p:sp>
      <p:sp>
        <p:nvSpPr>
          <p:cNvPr id="3" name="Содержимое 2"/>
          <p:cNvSpPr>
            <a:spLocks noGrp="1"/>
          </p:cNvSpPr>
          <p:nvPr>
            <p:ph idx="1"/>
          </p:nvPr>
        </p:nvSpPr>
        <p:spPr>
          <a:xfrm>
            <a:off x="457200" y="1646237"/>
            <a:ext cx="8229600" cy="4526280"/>
          </a:xfrm>
        </p:spPr>
        <p:txBody>
          <a:bodyPr>
            <a:normAutofit/>
          </a:bodyPr>
          <a:lstStyle/>
          <a:p>
            <a:pPr marL="514350" indent="-514350" fontAlgn="auto">
              <a:spcBef>
                <a:spcPts val="0"/>
              </a:spcBef>
              <a:spcAft>
                <a:spcPts val="0"/>
              </a:spcAft>
              <a:buFont typeface="+mj-lt"/>
              <a:buAutoNum type="arabicPeriod" startAt="10"/>
              <a:defRPr/>
            </a:pPr>
            <a:r>
              <a:rPr lang="en-US" sz="3600" dirty="0" smtClean="0">
                <a:effectLst>
                  <a:glow rad="101600">
                    <a:srgbClr val="002060">
                      <a:alpha val="60000"/>
                    </a:srgbClr>
                  </a:glow>
                </a:effectLst>
                <a:latin typeface="Monotype Corsiva" pitchFamily="66" charset="0"/>
              </a:rPr>
              <a:t>example you set—what sort of be heavier do you model? If you use drugs don’t be surprised if your child follows.</a:t>
            </a:r>
          </a:p>
          <a:p>
            <a:pPr marL="514350" indent="-514350" fontAlgn="auto">
              <a:spcBef>
                <a:spcPts val="0"/>
              </a:spcBef>
              <a:spcAft>
                <a:spcPts val="0"/>
              </a:spcAft>
              <a:buFont typeface="+mj-lt"/>
              <a:buAutoNum type="arabicPeriod" startAt="10"/>
              <a:defRPr/>
            </a:pPr>
            <a:r>
              <a:rPr lang="en-US" sz="3600" dirty="0" smtClean="0">
                <a:effectLst>
                  <a:glow rad="101600">
                    <a:srgbClr val="002060">
                      <a:alpha val="60000"/>
                    </a:srgbClr>
                  </a:glow>
                </a:effectLst>
                <a:latin typeface="Monotype Corsiva" pitchFamily="66" charset="0"/>
              </a:rPr>
              <a:t>Young people often rely on friends to tell them what to expect from a drug—the information they get is often not accurate.</a:t>
            </a:r>
            <a:endParaRPr lang="ru-RU" sz="3600" dirty="0" smtClean="0">
              <a:effectLst>
                <a:glow rad="101600">
                  <a:srgbClr val="002060">
                    <a:alpha val="60000"/>
                  </a:srgbClr>
                </a:glow>
              </a:effectLst>
              <a:latin typeface="Monotype Corsiva" pitchFamily="66" charset="0"/>
            </a:endParaRPr>
          </a:p>
          <a:p>
            <a:pPr fontAlgn="auto">
              <a:spcBef>
                <a:spcPts val="0"/>
              </a:spcBef>
              <a:spcAft>
                <a:spcPts val="0"/>
              </a:spcAft>
              <a:buFont typeface="Wingdings 2"/>
              <a:buChar char=""/>
              <a:defRPr/>
            </a:pPr>
            <a:endParaRPr lang="ru-RU" dirty="0"/>
          </a:p>
        </p:txBody>
      </p:sp>
    </p:spTree>
  </p:cSld>
  <p:clrMapOvr>
    <a:masterClrMapping/>
  </p:clrMapOvr>
  <p:transition>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4000"/>
            <a:ext cx="8229600" cy="1158776"/>
          </a:xfrm>
        </p:spPr>
        <p:txBody>
          <a:bodyPr>
            <a:normAutofit fontScale="90000"/>
          </a:bodyPr>
          <a:lstStyle/>
          <a:p>
            <a:pPr algn="l"/>
            <a:r>
              <a:rPr lang="en-US" dirty="0" smtClean="0">
                <a:solidFill>
                  <a:srgbClr val="00B0F0"/>
                </a:solidFill>
              </a:rPr>
              <a:t> </a:t>
            </a:r>
            <a:r>
              <a:rPr lang="en-US" sz="3600" b="1" dirty="0" smtClean="0">
                <a:solidFill>
                  <a:srgbClr val="00B0F0"/>
                </a:solidFill>
                <a:effectLst>
                  <a:outerShdw blurRad="38100" dist="38100" dir="2700000" algn="tl">
                    <a:srgbClr val="000000">
                      <a:alpha val="43137"/>
                    </a:srgbClr>
                  </a:outerShdw>
                </a:effectLst>
              </a:rPr>
              <a:t>I Think I May Have a Drinking/Drug Problem. What Should I Do?</a:t>
            </a:r>
            <a:endParaRPr lang="ru-RU" sz="3600" b="1" dirty="0">
              <a:solidFill>
                <a:srgbClr val="00B0F0"/>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251520" y="2060848"/>
            <a:ext cx="8640960" cy="2160240"/>
          </a:xfrm>
        </p:spPr>
        <p:txBody>
          <a:bodyPr/>
          <a:lstStyle/>
          <a:p>
            <a:pPr indent="292100">
              <a:buNone/>
            </a:pPr>
            <a:r>
              <a:rPr lang="en-US" dirty="0" smtClean="0">
                <a:solidFill>
                  <a:srgbClr val="002060"/>
                </a:solidFill>
                <a:effectLst>
                  <a:outerShdw blurRad="38100" dist="38100" dir="2700000" algn="tl">
                    <a:srgbClr val="000000">
                      <a:alpha val="43137"/>
                    </a:srgbClr>
                  </a:outerShdw>
                </a:effectLst>
              </a:rPr>
              <a:t>Using alcohol or drugs regularly is usually just a step away from addiction (where you depend on these substances to feel good or get through your day).</a:t>
            </a:r>
            <a:endParaRPr lang="ru-RU" dirty="0" smtClean="0">
              <a:solidFill>
                <a:srgbClr val="002060"/>
              </a:solidFill>
              <a:effectLst>
                <a:outerShdw blurRad="38100" dist="38100" dir="2700000" algn="tl">
                  <a:srgbClr val="000000">
                    <a:alpha val="43137"/>
                  </a:srgbClr>
                </a:outerShdw>
              </a:effectLst>
            </a:endParaRPr>
          </a:p>
          <a:p>
            <a:pPr indent="292100">
              <a:buNone/>
            </a:pPr>
            <a:endParaRPr lang="ru-RU" dirty="0">
              <a:solidFill>
                <a:srgbClr val="002060"/>
              </a:solidFill>
              <a:effectLst>
                <a:outerShdw blurRad="38100" dist="38100" dir="2700000" algn="tl">
                  <a:srgbClr val="000000">
                    <a:alpha val="43137"/>
                  </a:srgbClr>
                </a:outerShdw>
              </a:effectLst>
            </a:endParaRPr>
          </a:p>
        </p:txBody>
      </p:sp>
    </p:spTree>
  </p:cSld>
  <p:clrMapOvr>
    <a:masterClrMapping/>
  </p:clrMapOvr>
  <p:transition>
    <p:comb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88640"/>
            <a:ext cx="9036496" cy="1152128"/>
          </a:xfrm>
        </p:spPr>
        <p:txBody>
          <a:bodyPr>
            <a:normAutofit/>
          </a:bodyPr>
          <a:lstStyle/>
          <a:p>
            <a:pPr algn="ctr"/>
            <a:r>
              <a:rPr lang="en-US" sz="2800" b="1" dirty="0" smtClean="0">
                <a:solidFill>
                  <a:srgbClr val="FFFF00"/>
                </a:solidFill>
                <a:effectLst/>
              </a:rPr>
              <a:t>Here are a few warning signs that someone may have a substance abuse problem:</a:t>
            </a:r>
            <a:endParaRPr lang="ru-RU" sz="4000" b="1" dirty="0">
              <a:solidFill>
                <a:srgbClr val="FFFF00"/>
              </a:solidFill>
              <a:effectLst/>
            </a:endParaRPr>
          </a:p>
        </p:txBody>
      </p:sp>
      <p:sp>
        <p:nvSpPr>
          <p:cNvPr id="3" name="Содержимое 2"/>
          <p:cNvSpPr>
            <a:spLocks noGrp="1"/>
          </p:cNvSpPr>
          <p:nvPr>
            <p:ph idx="1"/>
          </p:nvPr>
        </p:nvSpPr>
        <p:spPr>
          <a:xfrm>
            <a:off x="457200" y="1646238"/>
            <a:ext cx="8229600" cy="5023122"/>
          </a:xfrm>
        </p:spPr>
        <p:txBody>
          <a:bodyPr/>
          <a:lstStyle/>
          <a:p>
            <a:r>
              <a:rPr lang="en-US" sz="2400" dirty="0" smtClean="0">
                <a:solidFill>
                  <a:schemeClr val="accent6">
                    <a:lumMod val="40000"/>
                    <a:lumOff val="60000"/>
                  </a:schemeClr>
                </a:solidFill>
              </a:rPr>
              <a:t>relying on drugs or alcohol to have fun, forget problems, or relax</a:t>
            </a:r>
          </a:p>
          <a:p>
            <a:r>
              <a:rPr lang="en-US" sz="2400" dirty="0" smtClean="0">
                <a:solidFill>
                  <a:schemeClr val="accent6">
                    <a:lumMod val="40000"/>
                    <a:lumOff val="60000"/>
                  </a:schemeClr>
                </a:solidFill>
              </a:rPr>
              <a:t>having blackouts</a:t>
            </a:r>
          </a:p>
          <a:p>
            <a:r>
              <a:rPr lang="en-US" sz="2400" dirty="0" smtClean="0">
                <a:solidFill>
                  <a:schemeClr val="accent6">
                    <a:lumMod val="40000"/>
                    <a:lumOff val="60000"/>
                  </a:schemeClr>
                </a:solidFill>
              </a:rPr>
              <a:t>drinking or using drugs while alone</a:t>
            </a:r>
          </a:p>
          <a:p>
            <a:r>
              <a:rPr lang="en-US" sz="2400" dirty="0" smtClean="0">
                <a:solidFill>
                  <a:schemeClr val="accent6">
                    <a:lumMod val="40000"/>
                    <a:lumOff val="60000"/>
                  </a:schemeClr>
                </a:solidFill>
              </a:rPr>
              <a:t>withdrawing or keeping secrets from friends or family</a:t>
            </a:r>
          </a:p>
          <a:p>
            <a:r>
              <a:rPr lang="en-US" sz="2400" dirty="0" smtClean="0">
                <a:solidFill>
                  <a:schemeClr val="accent6">
                    <a:lumMod val="40000"/>
                    <a:lumOff val="60000"/>
                  </a:schemeClr>
                </a:solidFill>
              </a:rPr>
              <a:t>losing interest in activities that used to be important</a:t>
            </a:r>
          </a:p>
          <a:p>
            <a:r>
              <a:rPr lang="en-US" sz="2400" dirty="0" smtClean="0">
                <a:solidFill>
                  <a:schemeClr val="accent6">
                    <a:lumMod val="40000"/>
                    <a:lumOff val="60000"/>
                  </a:schemeClr>
                </a:solidFill>
              </a:rPr>
              <a:t>performing differently in school (such as grades dropping and frequent absences)</a:t>
            </a:r>
          </a:p>
          <a:p>
            <a:r>
              <a:rPr lang="en-US" sz="2400" dirty="0" smtClean="0">
                <a:solidFill>
                  <a:schemeClr val="accent6">
                    <a:lumMod val="40000"/>
                    <a:lumOff val="60000"/>
                  </a:schemeClr>
                </a:solidFill>
              </a:rPr>
              <a:t>building an increased tolerance to alcohol or drugs — gradually needing more and more of the substance to get the same feeling</a:t>
            </a:r>
          </a:p>
          <a:p>
            <a:r>
              <a:rPr lang="en-US" sz="2400" dirty="0" smtClean="0">
                <a:solidFill>
                  <a:schemeClr val="accent6">
                    <a:lumMod val="40000"/>
                    <a:lumOff val="60000"/>
                  </a:schemeClr>
                </a:solidFill>
              </a:rPr>
              <a:t>lying, stealing, or selling stuff to get money for drugs or alcohol</a:t>
            </a:r>
          </a:p>
          <a:p>
            <a:endParaRPr lang="ru-RU" dirty="0">
              <a:solidFill>
                <a:schemeClr val="accent6">
                  <a:lumMod val="40000"/>
                  <a:lumOff val="60000"/>
                </a:schemeClr>
              </a:solidFill>
            </a:endParaRPr>
          </a:p>
        </p:txBody>
      </p:sp>
    </p:spTree>
  </p:cSld>
  <p:clrMapOvr>
    <a:masterClrMapping/>
  </p:clrMapOvr>
  <p:transition>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a:prstGeom prst="roundRect">
            <a:avLst/>
          </a:prstGeom>
          <a:effectLst>
            <a:innerShdw blurRad="63500" dist="50800" dir="10800000">
              <a:prstClr val="black">
                <a:alpha val="50000"/>
              </a:prstClr>
            </a:innerShdw>
          </a:effectLst>
        </p:spPr>
        <p:style>
          <a:lnRef idx="1">
            <a:schemeClr val="accent5"/>
          </a:lnRef>
          <a:fillRef idx="2">
            <a:schemeClr val="accent5"/>
          </a:fillRef>
          <a:effectRef idx="1">
            <a:schemeClr val="accent5"/>
          </a:effectRef>
          <a:fontRef idx="minor">
            <a:schemeClr val="dk1"/>
          </a:fontRef>
        </p:style>
        <p:txBody>
          <a:bodyPr/>
          <a:lstStyle/>
          <a:p>
            <a:pPr indent="292100">
              <a:buNone/>
            </a:pPr>
            <a:r>
              <a:rPr lang="en-US" sz="2800" dirty="0" smtClean="0">
                <a:solidFill>
                  <a:srgbClr val="7030A0"/>
                </a:solidFill>
              </a:rPr>
              <a:t>It's usually hard for people to recognize they have a problem, which is why friends or family often step in. Quitting is hard to do, and many people find they can't do it without help. The best thing you can do is to talk to someone you trust — preferably an adult who can support you — so you don't have to deal with your problem alone.</a:t>
            </a:r>
          </a:p>
          <a:p>
            <a:pPr indent="292100">
              <a:buNone/>
            </a:pPr>
            <a:r>
              <a:rPr lang="en-US" sz="2800" dirty="0" smtClean="0">
                <a:solidFill>
                  <a:srgbClr val="7030A0"/>
                </a:solidFill>
              </a:rPr>
              <a:t>Lots of resources are available for people with substance abuse problems. Alcoholics Anonymous and Narcotics Anonymous offer information and recovery programs for teens.</a:t>
            </a:r>
          </a:p>
        </p:txBody>
      </p:sp>
    </p:spTree>
  </p:cSld>
  <p:clrMapOvr>
    <a:masterClrMapping/>
  </p:clrMapOvr>
  <p:transition>
    <p:strips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00232" y="0"/>
            <a:ext cx="5500726" cy="896494"/>
          </a:xfrm>
        </p:spPr>
        <p:txBody>
          <a:bodyPr>
            <a:normAutofit/>
          </a:bodyPr>
          <a:lstStyle/>
          <a:p>
            <a:pPr marL="54864" algn="ctr" fontAlgn="auto">
              <a:spcAft>
                <a:spcPts val="0"/>
              </a:spcAft>
              <a:defRPr/>
            </a:pPr>
            <a:r>
              <a:rPr lang="en-US" sz="4800" b="1" i="1" dirty="0" smtClean="0">
                <a:solidFill>
                  <a:schemeClr val="accent4">
                    <a:lumMod val="60000"/>
                    <a:lumOff val="40000"/>
                  </a:schemeClr>
                </a:solidFill>
              </a:rPr>
              <a:t>Test</a:t>
            </a:r>
            <a:endParaRPr lang="ru-RU" sz="4800" b="1" i="1" dirty="0">
              <a:solidFill>
                <a:schemeClr val="accent4">
                  <a:lumMod val="60000"/>
                  <a:lumOff val="40000"/>
                </a:schemeClr>
              </a:solidFill>
            </a:endParaRPr>
          </a:p>
        </p:txBody>
      </p:sp>
      <p:sp>
        <p:nvSpPr>
          <p:cNvPr id="4" name="Содержимое 3"/>
          <p:cNvSpPr>
            <a:spLocks noGrp="1"/>
          </p:cNvSpPr>
          <p:nvPr>
            <p:ph idx="1"/>
          </p:nvPr>
        </p:nvSpPr>
        <p:spPr>
          <a:xfrm>
            <a:off x="457200" y="1124744"/>
            <a:ext cx="8229600" cy="5472608"/>
          </a:xfrm>
        </p:spPr>
        <p:txBody>
          <a:bodyPr/>
          <a:lstStyle/>
          <a:p>
            <a:pPr indent="292100" algn="just">
              <a:buNone/>
            </a:pPr>
            <a:r>
              <a:rPr lang="en-US" b="1" dirty="0" smtClean="0">
                <a:solidFill>
                  <a:srgbClr val="92D050"/>
                </a:solidFill>
              </a:rPr>
              <a:t>How Are Alcohol and Drugs Affecting Your Life?</a:t>
            </a:r>
          </a:p>
          <a:p>
            <a:pPr indent="292100" algn="just">
              <a:buNone/>
            </a:pPr>
            <a:r>
              <a:rPr lang="en-US" b="1" dirty="0" smtClean="0">
                <a:solidFill>
                  <a:srgbClr val="92D050"/>
                </a:solidFill>
              </a:rPr>
              <a:t>Are you a teen concerned about your use – abuse – of alcohol and other drugs in your life?  By answering the following 20 questions, you may be able to determine if you or someone you know is at risk of alcohol and/or drug dependence and in need of immediate assistance. </a:t>
            </a:r>
            <a:endParaRPr lang="en-US" dirty="0" smtClean="0">
              <a:solidFill>
                <a:srgbClr val="92D050"/>
              </a:solidFill>
            </a:endParaRPr>
          </a:p>
          <a:p>
            <a:endParaRPr lang="ru-RU" dirty="0">
              <a:solidFill>
                <a:srgbClr val="92D050"/>
              </a:solidFill>
            </a:endParaRPr>
          </a:p>
        </p:txBody>
      </p:sp>
    </p:spTree>
  </p:cSld>
  <p:clrMapOvr>
    <a:masterClrMapping/>
  </p:clrMapOvr>
  <p:transition>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964488" cy="1052736"/>
          </a:xfrm>
        </p:spPr>
        <p:txBody>
          <a:bodyPr>
            <a:noAutofit/>
          </a:bodyPr>
          <a:lstStyle/>
          <a:p>
            <a:pPr algn="ctr"/>
            <a:r>
              <a:rPr lang="en-US" sz="3200" b="1" dirty="0" smtClean="0">
                <a:solidFill>
                  <a:srgbClr val="FFC000"/>
                </a:solidFill>
              </a:rPr>
              <a:t>How </a:t>
            </a:r>
            <a:r>
              <a:rPr lang="en-US" sz="2800" b="1" dirty="0" smtClean="0">
                <a:solidFill>
                  <a:srgbClr val="FFC000"/>
                </a:solidFill>
              </a:rPr>
              <a:t>Are</a:t>
            </a:r>
            <a:r>
              <a:rPr lang="en-US" sz="3200" b="1" dirty="0" smtClean="0">
                <a:solidFill>
                  <a:srgbClr val="FFC000"/>
                </a:solidFill>
              </a:rPr>
              <a:t> Alcohol and Drugs</a:t>
            </a:r>
            <a:r>
              <a:rPr lang="ru-RU" sz="3200" b="1" dirty="0" smtClean="0">
                <a:solidFill>
                  <a:srgbClr val="FFC000"/>
                </a:solidFill>
              </a:rPr>
              <a:t> </a:t>
            </a:r>
            <a:r>
              <a:rPr lang="en-US" sz="3200" b="1" dirty="0" smtClean="0">
                <a:solidFill>
                  <a:srgbClr val="FFC000"/>
                </a:solidFill>
              </a:rPr>
              <a:t>Affecting </a:t>
            </a:r>
            <a:r>
              <a:rPr lang="en-US" sz="2800" b="1" dirty="0" smtClean="0">
                <a:solidFill>
                  <a:srgbClr val="FFC000"/>
                </a:solidFill>
              </a:rPr>
              <a:t>Your</a:t>
            </a:r>
            <a:r>
              <a:rPr lang="en-US" sz="3200" b="1" dirty="0" smtClean="0">
                <a:solidFill>
                  <a:srgbClr val="FFC000"/>
                </a:solidFill>
              </a:rPr>
              <a:t> Life?</a:t>
            </a:r>
            <a:endParaRPr lang="ru-RU" sz="3200" b="1" dirty="0">
              <a:solidFill>
                <a:srgbClr val="FFC000"/>
              </a:solidFill>
            </a:endParaRPr>
          </a:p>
        </p:txBody>
      </p:sp>
      <p:sp>
        <p:nvSpPr>
          <p:cNvPr id="3" name="Содержимое 2"/>
          <p:cNvSpPr>
            <a:spLocks noGrp="1"/>
          </p:cNvSpPr>
          <p:nvPr>
            <p:ph idx="1"/>
          </p:nvPr>
        </p:nvSpPr>
        <p:spPr>
          <a:xfrm>
            <a:off x="107504" y="980728"/>
            <a:ext cx="9036496" cy="5760640"/>
          </a:xfrm>
        </p:spPr>
        <p:txBody>
          <a:bodyPr/>
          <a:lstStyle/>
          <a:p>
            <a:pPr marL="514350" indent="-514350">
              <a:buAutoNum type="arabicPeriod"/>
            </a:pPr>
            <a:r>
              <a:rPr lang="en-US" sz="2300" spc="-150" dirty="0" smtClean="0">
                <a:solidFill>
                  <a:schemeClr val="accent1">
                    <a:lumMod val="60000"/>
                    <a:lumOff val="40000"/>
                  </a:schemeClr>
                </a:solidFill>
                <a:latin typeface="Arabic Typesetting" pitchFamily="66" charset="-78"/>
                <a:cs typeface="Arabic Typesetting" pitchFamily="66" charset="-78"/>
              </a:rPr>
              <a:t>Do you use alcohol or other drugs to build self-confidence?</a:t>
            </a:r>
            <a:endParaRPr lang="ru-RU" sz="2300" spc="-150" dirty="0" smtClean="0">
              <a:solidFill>
                <a:schemeClr val="accent1">
                  <a:lumMod val="60000"/>
                  <a:lumOff val="40000"/>
                </a:schemeClr>
              </a:solidFill>
              <a:cs typeface="Arabic Typesetting" pitchFamily="66" charset="-78"/>
            </a:endParaRPr>
          </a:p>
          <a:p>
            <a:pPr marL="514350" indent="-514350">
              <a:buAutoNum type="arabicPeriod"/>
            </a:pPr>
            <a:r>
              <a:rPr lang="en-US" sz="2300" spc="-150" dirty="0" smtClean="0">
                <a:solidFill>
                  <a:schemeClr val="accent1">
                    <a:lumMod val="60000"/>
                    <a:lumOff val="40000"/>
                  </a:schemeClr>
                </a:solidFill>
                <a:latin typeface="Arabic Typesetting" pitchFamily="66" charset="-78"/>
                <a:cs typeface="Arabic Typesetting" pitchFamily="66" charset="-78"/>
              </a:rPr>
              <a:t>Do you ever drink or get high immediately after you have a problem at home or at school?</a:t>
            </a:r>
            <a:endParaRPr lang="ru-RU" sz="2300" spc="-150" dirty="0" smtClean="0">
              <a:solidFill>
                <a:schemeClr val="accent1">
                  <a:lumMod val="60000"/>
                  <a:lumOff val="40000"/>
                </a:schemeClr>
              </a:solidFill>
              <a:cs typeface="Arabic Typesetting" pitchFamily="66" charset="-78"/>
            </a:endParaRPr>
          </a:p>
          <a:p>
            <a:pPr marL="514350" indent="-514350">
              <a:buAutoNum type="arabicPeriod"/>
            </a:pPr>
            <a:r>
              <a:rPr lang="en-US" sz="2300" spc="-150" dirty="0" smtClean="0">
                <a:solidFill>
                  <a:schemeClr val="accent1">
                    <a:lumMod val="60000"/>
                    <a:lumOff val="40000"/>
                  </a:schemeClr>
                </a:solidFill>
                <a:latin typeface="Arabic Typesetting" pitchFamily="66" charset="-78"/>
                <a:cs typeface="Arabic Typesetting" pitchFamily="66" charset="-78"/>
              </a:rPr>
              <a:t>Have you ever missed school due to alcohol or other drugs?</a:t>
            </a:r>
            <a:endParaRPr lang="ru-RU" sz="2300" spc="-150" dirty="0" smtClean="0">
              <a:solidFill>
                <a:schemeClr val="accent1">
                  <a:lumMod val="60000"/>
                  <a:lumOff val="40000"/>
                </a:schemeClr>
              </a:solidFill>
              <a:cs typeface="Arabic Typesetting" pitchFamily="66" charset="-78"/>
            </a:endParaRPr>
          </a:p>
          <a:p>
            <a:pPr marL="514350" indent="-514350">
              <a:buAutoNum type="arabicPeriod"/>
            </a:pPr>
            <a:r>
              <a:rPr lang="en-US" sz="2300" spc="-150" dirty="0" smtClean="0">
                <a:solidFill>
                  <a:schemeClr val="accent1">
                    <a:lumMod val="60000"/>
                    <a:lumOff val="40000"/>
                  </a:schemeClr>
                </a:solidFill>
                <a:latin typeface="Arabic Typesetting" pitchFamily="66" charset="-78"/>
                <a:cs typeface="Arabic Typesetting" pitchFamily="66" charset="-78"/>
              </a:rPr>
              <a:t>Does it bother you if someone says that you use too much alcohol or other drugs?</a:t>
            </a:r>
            <a:endParaRPr lang="ru-RU" sz="2300" spc="-150" dirty="0" smtClean="0">
              <a:solidFill>
                <a:schemeClr val="accent1">
                  <a:lumMod val="60000"/>
                  <a:lumOff val="40000"/>
                </a:schemeClr>
              </a:solidFill>
              <a:cs typeface="Arabic Typesetting" pitchFamily="66" charset="-78"/>
            </a:endParaRPr>
          </a:p>
          <a:p>
            <a:pPr marL="514350" indent="-514350">
              <a:buAutoNum type="arabicPeriod"/>
            </a:pPr>
            <a:r>
              <a:rPr lang="en-US" sz="2300" spc="-150" dirty="0" smtClean="0">
                <a:solidFill>
                  <a:schemeClr val="accent1">
                    <a:lumMod val="60000"/>
                    <a:lumOff val="40000"/>
                  </a:schemeClr>
                </a:solidFill>
                <a:latin typeface="Arabic Typesetting" pitchFamily="66" charset="-78"/>
                <a:cs typeface="Arabic Typesetting" pitchFamily="66" charset="-78"/>
              </a:rPr>
              <a:t>Have you started hanging out with a heavy drinking or drug using crowd?</a:t>
            </a:r>
            <a:endParaRPr lang="ru-RU" sz="2300" spc="-150" dirty="0" smtClean="0">
              <a:solidFill>
                <a:schemeClr val="accent1">
                  <a:lumMod val="60000"/>
                  <a:lumOff val="40000"/>
                </a:schemeClr>
              </a:solidFill>
              <a:cs typeface="Arabic Typesetting" pitchFamily="66" charset="-78"/>
            </a:endParaRPr>
          </a:p>
          <a:p>
            <a:pPr marL="514350" indent="-514350">
              <a:buAutoNum type="arabicPeriod"/>
            </a:pPr>
            <a:r>
              <a:rPr lang="en-US" sz="2300" spc="-150" dirty="0" smtClean="0">
                <a:solidFill>
                  <a:schemeClr val="accent1">
                    <a:lumMod val="60000"/>
                    <a:lumOff val="40000"/>
                  </a:schemeClr>
                </a:solidFill>
                <a:latin typeface="Arabic Typesetting" pitchFamily="66" charset="-78"/>
                <a:cs typeface="Arabic Typesetting" pitchFamily="66" charset="-78"/>
              </a:rPr>
              <a:t>Are alcohol and/or other drugs affecting your reputation?</a:t>
            </a:r>
            <a:endParaRPr lang="ru-RU" sz="2300" spc="-150" dirty="0" smtClean="0">
              <a:solidFill>
                <a:schemeClr val="accent1">
                  <a:lumMod val="60000"/>
                  <a:lumOff val="40000"/>
                </a:schemeClr>
              </a:solidFill>
              <a:latin typeface="Arabic Typesetting" pitchFamily="66" charset="-78"/>
              <a:cs typeface="Arabic Typesetting" pitchFamily="66" charset="-78"/>
            </a:endParaRPr>
          </a:p>
          <a:p>
            <a:pPr marL="514350" indent="-514350">
              <a:buFont typeface="+mj-lt"/>
              <a:buAutoNum type="arabicPeriod" startAt="7"/>
            </a:pPr>
            <a:r>
              <a:rPr lang="en-US" sz="2300" spc="-150" dirty="0" smtClean="0">
                <a:solidFill>
                  <a:schemeClr val="accent1">
                    <a:lumMod val="60000"/>
                    <a:lumOff val="40000"/>
                  </a:schemeClr>
                </a:solidFill>
                <a:latin typeface="Arabic Typesetting" pitchFamily="66" charset="-78"/>
                <a:cs typeface="Arabic Typesetting" pitchFamily="66" charset="-78"/>
              </a:rPr>
              <a:t>Do you feel guilty or bummed out after using alcohol or other drugs?</a:t>
            </a:r>
            <a:endParaRPr lang="ru-RU" sz="2300" spc="-150" dirty="0" smtClean="0">
              <a:solidFill>
                <a:schemeClr val="accent1">
                  <a:lumMod val="60000"/>
                  <a:lumOff val="40000"/>
                </a:schemeClr>
              </a:solidFill>
              <a:latin typeface="Times New Roman" pitchFamily="18" charset="0"/>
              <a:cs typeface="Arabic Typesetting" pitchFamily="66" charset="-78"/>
            </a:endParaRPr>
          </a:p>
          <a:p>
            <a:pPr marL="514350" indent="-514350">
              <a:buFont typeface="+mj-lt"/>
              <a:buAutoNum type="arabicPeriod" startAt="7"/>
            </a:pPr>
            <a:r>
              <a:rPr lang="en-US" sz="2300" spc="-150" dirty="0" smtClean="0">
                <a:solidFill>
                  <a:schemeClr val="accent1">
                    <a:lumMod val="60000"/>
                    <a:lumOff val="40000"/>
                  </a:schemeClr>
                </a:solidFill>
                <a:latin typeface="Arabic Typesetting" pitchFamily="66" charset="-78"/>
                <a:cs typeface="Arabic Typesetting" pitchFamily="66" charset="-78"/>
              </a:rPr>
              <a:t>Do you feel more at ease on a date when drinking or using other drugs?</a:t>
            </a:r>
            <a:endParaRPr lang="ru-RU" sz="2300" spc="-150" dirty="0" smtClean="0">
              <a:solidFill>
                <a:schemeClr val="accent1">
                  <a:lumMod val="60000"/>
                  <a:lumOff val="40000"/>
                </a:schemeClr>
              </a:solidFill>
              <a:latin typeface="Arabic Typesetting" pitchFamily="66" charset="-78"/>
              <a:cs typeface="Arabic Typesetting" pitchFamily="66" charset="-78"/>
            </a:endParaRPr>
          </a:p>
          <a:p>
            <a:pPr marL="514350" indent="-514350">
              <a:buFont typeface="+mj-lt"/>
              <a:buAutoNum type="arabicPeriod" startAt="7"/>
            </a:pPr>
            <a:r>
              <a:rPr lang="en-US" sz="2300" dirty="0" smtClean="0">
                <a:solidFill>
                  <a:schemeClr val="accent1">
                    <a:lumMod val="60000"/>
                    <a:lumOff val="40000"/>
                  </a:schemeClr>
                </a:solidFill>
                <a:latin typeface="Arabic Typesetting" pitchFamily="66" charset="-78"/>
                <a:cs typeface="Arabic Typesetting" pitchFamily="66" charset="-78"/>
              </a:rPr>
              <a:t>Have you gotten into trouble at home for using alcohol or other drugs?</a:t>
            </a:r>
            <a:endParaRPr lang="ru-RU" sz="2300" dirty="0" smtClean="0">
              <a:solidFill>
                <a:schemeClr val="accent1">
                  <a:lumMod val="60000"/>
                  <a:lumOff val="40000"/>
                </a:schemeClr>
              </a:solidFill>
              <a:latin typeface="Times New Roman" pitchFamily="18" charset="0"/>
              <a:cs typeface="Arabic Typesetting" pitchFamily="66" charset="-78"/>
            </a:endParaRPr>
          </a:p>
          <a:p>
            <a:pPr marL="514350" indent="-514350">
              <a:buFont typeface="+mj-lt"/>
              <a:buAutoNum type="arabicPeriod" startAt="7"/>
            </a:pPr>
            <a:r>
              <a:rPr lang="en-US" sz="2300" dirty="0" smtClean="0">
                <a:solidFill>
                  <a:schemeClr val="accent1">
                    <a:lumMod val="60000"/>
                    <a:lumOff val="40000"/>
                  </a:schemeClr>
                </a:solidFill>
                <a:latin typeface="Arabic Typesetting" pitchFamily="66" charset="-78"/>
                <a:cs typeface="Arabic Typesetting" pitchFamily="66" charset="-78"/>
              </a:rPr>
              <a:t>Do you borrow money or "do without" other things to buy alcohol and other drugs? </a:t>
            </a:r>
            <a:endParaRPr lang="ru-RU" sz="2300" dirty="0" smtClean="0">
              <a:solidFill>
                <a:schemeClr val="accent1">
                  <a:lumMod val="60000"/>
                  <a:lumOff val="40000"/>
                </a:schemeClr>
              </a:solidFill>
              <a:latin typeface="Times New Roman" pitchFamily="18" charset="0"/>
              <a:cs typeface="Arabic Typesetting" pitchFamily="66" charset="-78"/>
            </a:endParaRPr>
          </a:p>
          <a:p>
            <a:pPr marL="514350" indent="-514350">
              <a:buFont typeface="+mj-lt"/>
              <a:buAutoNum type="arabicPeriod" startAt="7"/>
            </a:pPr>
            <a:endParaRPr lang="ru-RU" spc="-150" dirty="0" smtClean="0">
              <a:solidFill>
                <a:schemeClr val="accent1">
                  <a:lumMod val="60000"/>
                  <a:lumOff val="40000"/>
                </a:schemeClr>
              </a:solidFill>
              <a:latin typeface="Times New Roman" pitchFamily="18" charset="0"/>
              <a:cs typeface="Arabic Typesetting" pitchFamily="66" charset="-78"/>
            </a:endParaRPr>
          </a:p>
        </p:txBody>
      </p:sp>
    </p:spTree>
  </p:cSld>
  <p:clrMapOvr>
    <a:masterClrMapping/>
  </p:clrMapOvr>
  <p:transition>
    <p:plu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504" y="1643050"/>
            <a:ext cx="9036496" cy="5072098"/>
          </a:xfrm>
        </p:spPr>
        <p:txBody>
          <a:bodyPr/>
          <a:lstStyle/>
          <a:p>
            <a:pPr marL="514350" indent="-514350">
              <a:buFont typeface="+mj-lt"/>
              <a:buAutoNum type="arabicPeriod" startAt="11"/>
            </a:pPr>
            <a:r>
              <a:rPr lang="en-US" sz="2200" dirty="0" smtClean="0">
                <a:solidFill>
                  <a:schemeClr val="accent1">
                    <a:lumMod val="60000"/>
                    <a:lumOff val="40000"/>
                  </a:schemeClr>
                </a:solidFill>
                <a:latin typeface="Arabic Typesetting" pitchFamily="66" charset="-78"/>
                <a:cs typeface="Arabic Typesetting" pitchFamily="66" charset="-78"/>
              </a:rPr>
              <a:t>Do you feel a sense of power when you use alcohol or other drugs?</a:t>
            </a:r>
            <a:endParaRPr lang="ru-RU" sz="2200" dirty="0" smtClean="0">
              <a:solidFill>
                <a:schemeClr val="accent1">
                  <a:lumMod val="60000"/>
                  <a:lumOff val="40000"/>
                </a:schemeClr>
              </a:solidFill>
              <a:latin typeface="Times New Roman" pitchFamily="18" charset="0"/>
              <a:cs typeface="Arabic Typesetting" pitchFamily="66" charset="-78"/>
            </a:endParaRPr>
          </a:p>
          <a:p>
            <a:pPr marL="514350" indent="-514350">
              <a:buFont typeface="+mj-lt"/>
              <a:buAutoNum type="arabicPeriod" startAt="11"/>
            </a:pPr>
            <a:r>
              <a:rPr lang="en-US" sz="2200" dirty="0" smtClean="0">
                <a:solidFill>
                  <a:schemeClr val="accent1">
                    <a:lumMod val="60000"/>
                    <a:lumOff val="40000"/>
                  </a:schemeClr>
                </a:solidFill>
                <a:latin typeface="Arabic Typesetting" pitchFamily="66" charset="-78"/>
                <a:cs typeface="Arabic Typesetting" pitchFamily="66" charset="-78"/>
              </a:rPr>
              <a:t>Have you lost friends since you started using alcohol or other drugs?</a:t>
            </a:r>
            <a:endParaRPr lang="ru-RU" sz="2200" dirty="0" smtClean="0">
              <a:solidFill>
                <a:schemeClr val="accent1">
                  <a:lumMod val="60000"/>
                  <a:lumOff val="40000"/>
                </a:schemeClr>
              </a:solidFill>
              <a:latin typeface="Times New Roman" pitchFamily="18" charset="0"/>
              <a:cs typeface="Arabic Typesetting" pitchFamily="66" charset="-78"/>
            </a:endParaRPr>
          </a:p>
          <a:p>
            <a:pPr marL="514350" indent="-514350">
              <a:buFont typeface="+mj-lt"/>
              <a:buAutoNum type="arabicPeriod" startAt="11"/>
            </a:pPr>
            <a:r>
              <a:rPr lang="en-US" sz="2200" dirty="0" smtClean="0">
                <a:solidFill>
                  <a:schemeClr val="accent1">
                    <a:lumMod val="60000"/>
                    <a:lumOff val="40000"/>
                  </a:schemeClr>
                </a:solidFill>
                <a:latin typeface="Arabic Typesetting" pitchFamily="66" charset="-78"/>
                <a:cs typeface="Arabic Typesetting" pitchFamily="66" charset="-78"/>
              </a:rPr>
              <a:t>Do your friends use “less” alcohol and/or other drugs than you do?</a:t>
            </a:r>
            <a:endParaRPr lang="ru-RU" sz="2200" dirty="0" smtClean="0">
              <a:solidFill>
                <a:schemeClr val="accent1">
                  <a:lumMod val="60000"/>
                  <a:lumOff val="40000"/>
                </a:schemeClr>
              </a:solidFill>
              <a:latin typeface="Times New Roman" pitchFamily="18" charset="0"/>
              <a:cs typeface="Arabic Typesetting" pitchFamily="66" charset="-78"/>
            </a:endParaRPr>
          </a:p>
          <a:p>
            <a:pPr marL="514350" indent="-514350">
              <a:buFont typeface="+mj-lt"/>
              <a:buAutoNum type="arabicPeriod" startAt="11"/>
            </a:pPr>
            <a:r>
              <a:rPr lang="en-US" sz="2200" dirty="0" smtClean="0">
                <a:solidFill>
                  <a:schemeClr val="accent1">
                    <a:lumMod val="60000"/>
                    <a:lumOff val="40000"/>
                  </a:schemeClr>
                </a:solidFill>
                <a:latin typeface="Arabic Typesetting" pitchFamily="66" charset="-78"/>
                <a:cs typeface="Arabic Typesetting" pitchFamily="66" charset="-78"/>
              </a:rPr>
              <a:t>Do you drink or use other drugs until your supply is all gone?</a:t>
            </a:r>
            <a:endParaRPr lang="ru-RU" sz="2200" dirty="0" smtClean="0">
              <a:solidFill>
                <a:schemeClr val="accent1">
                  <a:lumMod val="60000"/>
                  <a:lumOff val="40000"/>
                </a:schemeClr>
              </a:solidFill>
              <a:latin typeface="Arabic Typesetting" pitchFamily="66" charset="-78"/>
              <a:cs typeface="Arabic Typesetting" pitchFamily="66" charset="-78"/>
            </a:endParaRPr>
          </a:p>
          <a:p>
            <a:pPr marL="514350" indent="-514350">
              <a:buFont typeface="+mj-lt"/>
              <a:buAutoNum type="arabicPeriod" startAt="11"/>
            </a:pPr>
            <a:r>
              <a:rPr lang="en-US" sz="2200" dirty="0" smtClean="0">
                <a:solidFill>
                  <a:schemeClr val="accent1">
                    <a:lumMod val="60000"/>
                    <a:lumOff val="40000"/>
                  </a:schemeClr>
                </a:solidFill>
                <a:latin typeface="Arabic Typesetting" pitchFamily="66" charset="-78"/>
                <a:cs typeface="Arabic Typesetting" pitchFamily="66" charset="-78"/>
              </a:rPr>
              <a:t>Do you ever wake up and wonder what happened the night before? </a:t>
            </a:r>
            <a:endParaRPr lang="ru-RU" sz="2200" dirty="0" smtClean="0">
              <a:solidFill>
                <a:schemeClr val="accent1">
                  <a:lumMod val="60000"/>
                  <a:lumOff val="40000"/>
                </a:schemeClr>
              </a:solidFill>
              <a:latin typeface="Arabic Typesetting" pitchFamily="66" charset="-78"/>
              <a:cs typeface="Arabic Typesetting" pitchFamily="66" charset="-78"/>
            </a:endParaRPr>
          </a:p>
          <a:p>
            <a:pPr marL="514350" indent="-514350">
              <a:buFont typeface="+mj-lt"/>
              <a:buAutoNum type="arabicPeriod" startAt="11"/>
            </a:pPr>
            <a:r>
              <a:rPr lang="en-US" sz="2200" dirty="0" smtClean="0">
                <a:solidFill>
                  <a:schemeClr val="accent1">
                    <a:lumMod val="60000"/>
                    <a:lumOff val="40000"/>
                  </a:schemeClr>
                </a:solidFill>
                <a:latin typeface="Arabic Typesetting" pitchFamily="66" charset="-78"/>
                <a:cs typeface="Arabic Typesetting" pitchFamily="66" charset="-78"/>
              </a:rPr>
              <a:t>Have you ever been busted or hospitalized due to alcohol or use of illicit drugs?</a:t>
            </a:r>
            <a:endParaRPr lang="ru-RU" sz="2200" dirty="0" smtClean="0">
              <a:solidFill>
                <a:schemeClr val="accent1">
                  <a:lumMod val="60000"/>
                  <a:lumOff val="40000"/>
                </a:schemeClr>
              </a:solidFill>
              <a:latin typeface="Arabic Typesetting" pitchFamily="66" charset="-78"/>
              <a:cs typeface="Arabic Typesetting" pitchFamily="66" charset="-78"/>
            </a:endParaRPr>
          </a:p>
          <a:p>
            <a:pPr marL="514350" indent="-514350">
              <a:buFont typeface="+mj-lt"/>
              <a:buAutoNum type="arabicPeriod" startAt="11"/>
            </a:pPr>
            <a:r>
              <a:rPr lang="en-US" sz="2200" dirty="0" smtClean="0">
                <a:solidFill>
                  <a:schemeClr val="accent1">
                    <a:lumMod val="60000"/>
                    <a:lumOff val="40000"/>
                  </a:schemeClr>
                </a:solidFill>
                <a:latin typeface="Arabic Typesetting" pitchFamily="66" charset="-78"/>
                <a:cs typeface="Arabic Typesetting" pitchFamily="66" charset="-78"/>
              </a:rPr>
              <a:t>Do you "turn off" any studies or lectures about alcohol or illicit drug use?</a:t>
            </a:r>
            <a:endParaRPr lang="ru-RU" sz="2200" dirty="0" smtClean="0">
              <a:solidFill>
                <a:schemeClr val="accent1">
                  <a:lumMod val="60000"/>
                  <a:lumOff val="40000"/>
                </a:schemeClr>
              </a:solidFill>
              <a:latin typeface="Arabic Typesetting" pitchFamily="66" charset="-78"/>
              <a:cs typeface="Arabic Typesetting" pitchFamily="66" charset="-78"/>
            </a:endParaRPr>
          </a:p>
          <a:p>
            <a:pPr marL="514350" indent="-514350">
              <a:buFont typeface="+mj-lt"/>
              <a:buAutoNum type="arabicPeriod" startAt="11"/>
            </a:pPr>
            <a:r>
              <a:rPr lang="en-US" sz="2200" dirty="0" smtClean="0">
                <a:solidFill>
                  <a:schemeClr val="accent1">
                    <a:lumMod val="60000"/>
                    <a:lumOff val="40000"/>
                  </a:schemeClr>
                </a:solidFill>
                <a:latin typeface="Arabic Typesetting" pitchFamily="66" charset="-78"/>
                <a:cs typeface="Arabic Typesetting" pitchFamily="66" charset="-78"/>
              </a:rPr>
              <a:t>Do you think you have a problem with alcohol or other drugs?</a:t>
            </a:r>
            <a:endParaRPr lang="ru-RU" sz="2200" dirty="0" smtClean="0">
              <a:solidFill>
                <a:schemeClr val="accent1">
                  <a:lumMod val="60000"/>
                  <a:lumOff val="40000"/>
                </a:schemeClr>
              </a:solidFill>
              <a:latin typeface="Arabic Typesetting" pitchFamily="66" charset="-78"/>
              <a:cs typeface="Arabic Typesetting" pitchFamily="66" charset="-78"/>
            </a:endParaRPr>
          </a:p>
          <a:p>
            <a:pPr marL="514350" indent="-514350">
              <a:buFont typeface="+mj-lt"/>
              <a:buAutoNum type="arabicPeriod" startAt="11"/>
            </a:pPr>
            <a:r>
              <a:rPr lang="en-US" sz="2200" dirty="0" smtClean="0">
                <a:solidFill>
                  <a:schemeClr val="accent1">
                    <a:lumMod val="60000"/>
                    <a:lumOff val="40000"/>
                  </a:schemeClr>
                </a:solidFill>
                <a:latin typeface="Arabic Typesetting" pitchFamily="66" charset="-78"/>
                <a:cs typeface="Arabic Typesetting" pitchFamily="66" charset="-78"/>
              </a:rPr>
              <a:t>Has there ever been someone in your family with a drinking or other drug problem?</a:t>
            </a:r>
            <a:endParaRPr lang="ru-RU" sz="2200" dirty="0" smtClean="0">
              <a:solidFill>
                <a:schemeClr val="accent1">
                  <a:lumMod val="60000"/>
                  <a:lumOff val="40000"/>
                </a:schemeClr>
              </a:solidFill>
              <a:latin typeface="Arabic Typesetting" pitchFamily="66" charset="-78"/>
              <a:cs typeface="Arabic Typesetting" pitchFamily="66" charset="-78"/>
            </a:endParaRPr>
          </a:p>
          <a:p>
            <a:pPr marL="514350" indent="-514350">
              <a:buFont typeface="+mj-lt"/>
              <a:buAutoNum type="arabicPeriod" startAt="11"/>
            </a:pPr>
            <a:r>
              <a:rPr lang="en-US" sz="2200" dirty="0" smtClean="0">
                <a:solidFill>
                  <a:schemeClr val="accent1">
                    <a:lumMod val="60000"/>
                    <a:lumOff val="40000"/>
                  </a:schemeClr>
                </a:solidFill>
                <a:latin typeface="Arabic Typesetting" pitchFamily="66" charset="-78"/>
                <a:cs typeface="Arabic Typesetting" pitchFamily="66" charset="-78"/>
              </a:rPr>
              <a:t>Could you have a problem with alcohol or other drugs?       </a:t>
            </a:r>
            <a:endParaRPr lang="ru-RU" sz="2200" dirty="0">
              <a:solidFill>
                <a:schemeClr val="accent1">
                  <a:lumMod val="60000"/>
                  <a:lumOff val="40000"/>
                </a:schemeClr>
              </a:solidFill>
              <a:latin typeface="Times New Roman" pitchFamily="18" charset="0"/>
              <a:cs typeface="Arabic Typesetting" pitchFamily="66" charset="-78"/>
            </a:endParaRPr>
          </a:p>
        </p:txBody>
      </p:sp>
      <p:pic>
        <p:nvPicPr>
          <p:cNvPr id="2050" name="Picture 2" descr="http://www.aadl.org/files/images/teens%20using%20drugs.jpg"/>
          <p:cNvPicPr>
            <a:picLocks noChangeAspect="1" noChangeArrowheads="1"/>
          </p:cNvPicPr>
          <p:nvPr/>
        </p:nvPicPr>
        <p:blipFill>
          <a:blip r:embed="rId2" cstate="print"/>
          <a:srcRect/>
          <a:stretch>
            <a:fillRect/>
          </a:stretch>
        </p:blipFill>
        <p:spPr bwMode="auto">
          <a:xfrm>
            <a:off x="467544" y="332656"/>
            <a:ext cx="1651941" cy="123895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052" name="Picture 4" descr="http://x5a.xanga.com/bcef9a7b35033276071370/m219978095.jpg"/>
          <p:cNvPicPr>
            <a:picLocks noChangeAspect="1" noChangeArrowheads="1"/>
          </p:cNvPicPr>
          <p:nvPr/>
        </p:nvPicPr>
        <p:blipFill>
          <a:blip r:embed="rId3" cstate="print"/>
          <a:srcRect/>
          <a:stretch>
            <a:fillRect/>
          </a:stretch>
        </p:blipFill>
        <p:spPr bwMode="auto">
          <a:xfrm>
            <a:off x="3275856" y="260648"/>
            <a:ext cx="2081962" cy="137122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054" name="Picture 6" descr="http://www.momlogic.com/cdn/images/caffeine_and_kids_pm-thumb-270x270.jpg"/>
          <p:cNvPicPr>
            <a:picLocks noChangeAspect="1" noChangeArrowheads="1"/>
          </p:cNvPicPr>
          <p:nvPr/>
        </p:nvPicPr>
        <p:blipFill>
          <a:blip r:embed="rId4" cstate="print"/>
          <a:srcRect/>
          <a:stretch>
            <a:fillRect/>
          </a:stretch>
        </p:blipFill>
        <p:spPr bwMode="auto">
          <a:xfrm>
            <a:off x="6876256" y="332656"/>
            <a:ext cx="1381831" cy="138183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check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solidFill>
                  <a:schemeClr val="bg1"/>
                </a:solidFill>
              </a:rPr>
              <a:t>Score:</a:t>
            </a:r>
            <a:endParaRPr lang="ru-RU" dirty="0">
              <a:solidFill>
                <a:schemeClr val="bg1"/>
              </a:solidFill>
            </a:endParaRPr>
          </a:p>
        </p:txBody>
      </p:sp>
      <p:sp>
        <p:nvSpPr>
          <p:cNvPr id="3" name="Содержимое 2"/>
          <p:cNvSpPr>
            <a:spLocks noGrp="1"/>
          </p:cNvSpPr>
          <p:nvPr>
            <p:ph idx="1"/>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indent="292100" algn="just">
              <a:buNone/>
            </a:pPr>
            <a:r>
              <a:rPr lang="en-US" b="1" dirty="0" smtClean="0">
                <a:ln w="50800"/>
                <a:solidFill>
                  <a:schemeClr val="bg1">
                    <a:shade val="50000"/>
                  </a:schemeClr>
                </a:solidFill>
              </a:rPr>
              <a:t>More than 10 “YES” – think seriously about your health, you need medical treatment.</a:t>
            </a:r>
          </a:p>
          <a:p>
            <a:pPr indent="292100" algn="just">
              <a:buNone/>
            </a:pPr>
            <a:r>
              <a:rPr lang="en-US" b="1" dirty="0" smtClean="0">
                <a:ln w="50800"/>
                <a:solidFill>
                  <a:schemeClr val="bg1">
                    <a:shade val="50000"/>
                  </a:schemeClr>
                </a:solidFill>
              </a:rPr>
              <a:t>But if you have less than 6  “YES”, STOP! You can give it up. Don’t play with your Life!</a:t>
            </a:r>
            <a:endParaRPr lang="ru-RU" b="1" dirty="0">
              <a:ln w="50800"/>
              <a:solidFill>
                <a:schemeClr val="bg1">
                  <a:shade val="50000"/>
                </a:schemeClr>
              </a:solidFill>
            </a:endParaRPr>
          </a:p>
        </p:txBody>
      </p:sp>
    </p:spTree>
  </p:cSld>
  <p:clrMapOvr>
    <a:masterClrMapping/>
  </p:clrMapOvr>
  <p:transition>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536"/>
            <a:ext cx="8229600" cy="1143000"/>
          </a:xfrm>
          <a:gradFill flip="none" rotWithShape="1">
            <a:gsLst>
              <a:gs pos="0">
                <a:schemeClr val="accent2">
                  <a:tint val="70000"/>
                  <a:satMod val="180000"/>
                </a:schemeClr>
              </a:gs>
              <a:gs pos="62000">
                <a:schemeClr val="accent2">
                  <a:tint val="30000"/>
                  <a:satMod val="180000"/>
                </a:schemeClr>
              </a:gs>
              <a:gs pos="100000">
                <a:schemeClr val="accent2">
                  <a:tint val="22000"/>
                  <a:satMod val="180000"/>
                </a:schemeClr>
              </a:gs>
            </a:gsLst>
            <a:path path="circle">
              <a:fillToRect l="100000" t="100000"/>
            </a:path>
            <a:tileRect r="-100000" b="-100000"/>
          </a:gradFill>
        </p:spPr>
        <p:style>
          <a:lnRef idx="1">
            <a:schemeClr val="accent2"/>
          </a:lnRef>
          <a:fillRef idx="2">
            <a:schemeClr val="accent2"/>
          </a:fillRef>
          <a:effectRef idx="1">
            <a:schemeClr val="accent2"/>
          </a:effectRef>
          <a:fontRef idx="minor">
            <a:schemeClr val="dk1"/>
          </a:fontRef>
        </p:style>
        <p:txBody>
          <a:bodyPr>
            <a:scene3d>
              <a:camera prst="orthographicFront"/>
              <a:lightRig rig="flat" dir="tl"/>
            </a:scene3d>
            <a:sp3d contourW="19050" prstMaterial="clear">
              <a:bevelT w="50800" h="50800"/>
              <a:contourClr>
                <a:schemeClr val="accent5">
                  <a:tint val="70000"/>
                  <a:satMod val="180000"/>
                  <a:alpha val="70000"/>
                </a:schemeClr>
              </a:contourClr>
            </a:sp3d>
          </a:bodyPr>
          <a:lstStyle/>
          <a:p>
            <a:pPr marL="54864" algn="ctr" fontAlgn="auto">
              <a:spcAft>
                <a:spcPts val="0"/>
              </a:spcAft>
              <a:defRPr/>
            </a:pPr>
            <a:r>
              <a:rPr lang="en-US" sz="6000" b="1" spc="-300" smtClean="0">
                <a:ln/>
                <a:solidFill>
                  <a:schemeClr val="accent2">
                    <a:lumMod val="75000"/>
                  </a:schemeClr>
                </a:solidFill>
                <a:effectLst>
                  <a:glow rad="101600">
                    <a:schemeClr val="accent5">
                      <a:alpha val="60000"/>
                    </a:schemeClr>
                  </a:glow>
                </a:effectLst>
              </a:rPr>
              <a:t>Resources:</a:t>
            </a:r>
            <a:endParaRPr lang="ru-RU" sz="6000" b="1" spc="-300" dirty="0">
              <a:ln/>
              <a:solidFill>
                <a:schemeClr val="accent2">
                  <a:lumMod val="75000"/>
                </a:schemeClr>
              </a:solidFill>
              <a:effectLst>
                <a:glow rad="101600">
                  <a:schemeClr val="accent5">
                    <a:alpha val="60000"/>
                  </a:schemeClr>
                </a:glow>
              </a:effectLst>
            </a:endParaRPr>
          </a:p>
        </p:txBody>
      </p:sp>
      <p:sp>
        <p:nvSpPr>
          <p:cNvPr id="25602" name="Содержимое 2"/>
          <p:cNvSpPr>
            <a:spLocks noGrp="1"/>
          </p:cNvSpPr>
          <p:nvPr>
            <p:ph idx="1"/>
          </p:nvPr>
        </p:nvSpPr>
        <p:spPr>
          <a:xfrm>
            <a:off x="251520" y="1646238"/>
            <a:ext cx="8784976" cy="4525962"/>
          </a:xfrm>
        </p:spPr>
        <p:txBody>
          <a:bodyPr/>
          <a:lstStyle/>
          <a:p>
            <a:pPr>
              <a:buFont typeface="Wingdings 2" pitchFamily="18" charset="2"/>
              <a:buNone/>
            </a:pPr>
            <a:r>
              <a:rPr lang="en-US" dirty="0" smtClean="0">
                <a:solidFill>
                  <a:srgbClr val="FFFF00"/>
                </a:solidFill>
              </a:rPr>
              <a:t>www.parentlink.act.gov.au/parenting_guides/teens/teenagers_and_drugs</a:t>
            </a:r>
            <a:endParaRPr lang="ru-RU" dirty="0" smtClean="0">
              <a:solidFill>
                <a:srgbClr val="FFFF00"/>
              </a:solidFill>
            </a:endParaRPr>
          </a:p>
          <a:p>
            <a:pPr>
              <a:buFont typeface="Wingdings 2" pitchFamily="18" charset="2"/>
              <a:buNone/>
            </a:pPr>
            <a:r>
              <a:rPr lang="de-DE" dirty="0" smtClean="0">
                <a:solidFill>
                  <a:srgbClr val="FFFF00"/>
                </a:solidFill>
              </a:rPr>
              <a:t>www.ncadd.org/index.php/for-youth/self-test-for-teens</a:t>
            </a:r>
            <a:endParaRPr lang="ru-RU" dirty="0" smtClean="0">
              <a:solidFill>
                <a:srgbClr val="FFFF00"/>
              </a:solidFill>
            </a:endParaRPr>
          </a:p>
          <a:p>
            <a:pPr>
              <a:buNone/>
            </a:pPr>
            <a:r>
              <a:rPr lang="de-DE" dirty="0" smtClean="0">
                <a:solidFill>
                  <a:srgbClr val="FFFF00"/>
                </a:solidFill>
              </a:rPr>
              <a:t>www.rightdiagnosis.com/a/alcoholism/intro.htm</a:t>
            </a:r>
            <a:endParaRPr lang="en-US" dirty="0" smtClean="0">
              <a:solidFill>
                <a:srgbClr val="FFFF00"/>
              </a:solidFill>
            </a:endParaRPr>
          </a:p>
          <a:p>
            <a:pPr>
              <a:buNone/>
            </a:pPr>
            <a:r>
              <a:rPr lang="de-DE" dirty="0" smtClean="0">
                <a:solidFill>
                  <a:srgbClr val="FFFF00"/>
                </a:solidFill>
              </a:rPr>
              <a:t>www.momlogic.com</a:t>
            </a:r>
            <a:endParaRPr lang="ru-RU" smtClean="0">
              <a:solidFill>
                <a:srgbClr val="FFFF00"/>
              </a:solidFill>
            </a:endParaRPr>
          </a:p>
          <a:p>
            <a:pPr>
              <a:buNone/>
            </a:pPr>
            <a:endParaRPr lang="ru-RU" dirty="0" smtClean="0">
              <a:solidFill>
                <a:srgbClr val="FFFF00"/>
              </a:solidFill>
            </a:endParaRPr>
          </a:p>
          <a:p>
            <a:endParaRPr lang="ru-RU" dirty="0" smtClean="0"/>
          </a:p>
        </p:txBody>
      </p:sp>
    </p:spTree>
  </p:cSld>
  <p:clrMapOvr>
    <a:masterClrMapping/>
  </p:clrMapOvr>
  <p:transition>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1680" y="260648"/>
            <a:ext cx="6429420" cy="1961018"/>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54864" algn="ctr" fontAlgn="auto">
              <a:spcAft>
                <a:spcPts val="0"/>
              </a:spcAft>
              <a:defRPr/>
            </a:pPr>
            <a:r>
              <a:rPr lang="en-US" sz="6600" b="1" spc="50" dirty="0" smtClean="0">
                <a:ln w="11430"/>
                <a:gradFill>
                  <a:gsLst>
                    <a:gs pos="25000">
                      <a:schemeClr val="accent2">
                        <a:satMod val="155000"/>
                      </a:schemeClr>
                    </a:gs>
                    <a:gs pos="100000">
                      <a:schemeClr val="accent2">
                        <a:shade val="45000"/>
                        <a:satMod val="165000"/>
                      </a:schemeClr>
                    </a:gs>
                  </a:gsLst>
                  <a:lin ang="5400000"/>
                </a:gradFill>
                <a:effectLst>
                  <a:glow rad="139700">
                    <a:schemeClr val="accent6">
                      <a:satMod val="175000"/>
                      <a:alpha val="40000"/>
                    </a:schemeClr>
                  </a:glow>
                  <a:outerShdw blurRad="76200" dist="50800" dir="5400000" algn="tl" rotWithShape="0">
                    <a:srgbClr val="000000">
                      <a:alpha val="65000"/>
                    </a:srgbClr>
                  </a:outerShdw>
                </a:effectLst>
                <a:latin typeface="Bradley Hand ITC" pitchFamily="66" charset="0"/>
              </a:rPr>
              <a:t>Teenagers and drugs</a:t>
            </a:r>
            <a:endParaRPr lang="ru-RU" sz="6600" b="1" spc="50" dirty="0">
              <a:ln w="11430"/>
              <a:gradFill>
                <a:gsLst>
                  <a:gs pos="25000">
                    <a:schemeClr val="accent2">
                      <a:satMod val="155000"/>
                    </a:schemeClr>
                  </a:gs>
                  <a:gs pos="100000">
                    <a:schemeClr val="accent2">
                      <a:shade val="45000"/>
                      <a:satMod val="165000"/>
                    </a:schemeClr>
                  </a:gs>
                </a:gsLst>
                <a:lin ang="5400000"/>
              </a:gradFill>
              <a:effectLst>
                <a:glow rad="139700">
                  <a:schemeClr val="accent6">
                    <a:satMod val="175000"/>
                    <a:alpha val="40000"/>
                  </a:schemeClr>
                </a:glow>
                <a:outerShdw blurRad="76200" dist="50800" dir="5400000" algn="tl" rotWithShape="0">
                  <a:srgbClr val="000000">
                    <a:alpha val="65000"/>
                  </a:srgbClr>
                </a:outerShdw>
              </a:effectLst>
            </a:endParaRPr>
          </a:p>
        </p:txBody>
      </p:sp>
      <p:sp>
        <p:nvSpPr>
          <p:cNvPr id="3" name="Содержимое 2"/>
          <p:cNvSpPr>
            <a:spLocks noGrp="1"/>
          </p:cNvSpPr>
          <p:nvPr>
            <p:ph idx="1"/>
          </p:nvPr>
        </p:nvSpPr>
        <p:spPr>
          <a:xfrm>
            <a:off x="357158" y="2143116"/>
            <a:ext cx="8229600" cy="421165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fontScale="85000" lnSpcReduction="20000"/>
          </a:bodyPr>
          <a:lstStyle/>
          <a:p>
            <a:pPr indent="292100" algn="just" fontAlgn="auto">
              <a:spcBef>
                <a:spcPts val="0"/>
              </a:spcBef>
              <a:spcAft>
                <a:spcPts val="0"/>
              </a:spcAft>
              <a:buFont typeface="Wingdings 2"/>
              <a:buNone/>
              <a:defRPr/>
            </a:pPr>
            <a:r>
              <a:rPr lang="en-US" sz="3500" dirty="0" smtClean="0">
                <a:solidFill>
                  <a:schemeClr val="tx2">
                    <a:lumMod val="10000"/>
                  </a:schemeClr>
                </a:solidFill>
                <a:effectLst>
                  <a:outerShdw blurRad="38100" dist="38100" dir="2700000" algn="tl">
                    <a:srgbClr val="000000">
                      <a:alpha val="43137"/>
                    </a:srgbClr>
                  </a:outerShdw>
                </a:effectLst>
                <a:latin typeface="Constantia" pitchFamily="18" charset="0"/>
              </a:rPr>
              <a:t>We live in a drug-taking society. While there is a lot of concern about illegal drugs, the most harm and the greatest risk to young people comes from using legal drugs such as alcohol, cigarettes and medicines. However, young people may want to experiment with new things and test limits, so it is not surprising that many of them try illegal drugs. Fortunately, out of those who try, not all will go on using drugs regularly and only a few will develop serious problems.</a:t>
            </a:r>
          </a:p>
          <a:p>
            <a:pPr fontAlgn="auto">
              <a:spcBef>
                <a:spcPts val="0"/>
              </a:spcBef>
              <a:spcAft>
                <a:spcPts val="0"/>
              </a:spcAft>
              <a:buFont typeface="Wingdings 2"/>
              <a:buChar char=""/>
              <a:defRPr/>
            </a:pPr>
            <a:endParaRPr lang="ru-RU" dirty="0"/>
          </a:p>
        </p:txBody>
      </p:sp>
      <p:pic>
        <p:nvPicPr>
          <p:cNvPr id="15365" name="Рисунок 5" descr="088c7ef23e88.jpg"/>
          <p:cNvPicPr>
            <a:picLocks noChangeAspect="1"/>
          </p:cNvPicPr>
          <p:nvPr/>
        </p:nvPicPr>
        <p:blipFill>
          <a:blip r:embed="rId2" cstate="print"/>
          <a:srcRect/>
          <a:stretch>
            <a:fillRect/>
          </a:stretch>
        </p:blipFill>
        <p:spPr bwMode="auto">
          <a:xfrm>
            <a:off x="323528" y="548680"/>
            <a:ext cx="1883701" cy="141277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785926"/>
            <a:ext cx="9144000" cy="5072074"/>
          </a:xfrm>
        </p:spPr>
        <p:txBody>
          <a:bodyPr>
            <a:normAutofit/>
            <a:scene3d>
              <a:camera prst="orthographicFront"/>
              <a:lightRig rig="soft" dir="t">
                <a:rot lat="0" lon="0" rev="10800000"/>
              </a:lightRig>
            </a:scene3d>
            <a:sp3d>
              <a:bevelT w="27940" h="12700"/>
              <a:contourClr>
                <a:srgbClr val="DDDDDD"/>
              </a:contourClr>
            </a:sp3d>
          </a:bodyPr>
          <a:lstStyle/>
          <a:p>
            <a:pPr fontAlgn="auto">
              <a:spcBef>
                <a:spcPts val="0"/>
              </a:spcBef>
              <a:spcAft>
                <a:spcPts val="0"/>
              </a:spcAft>
              <a:buFont typeface="Wingdings 2"/>
              <a:buChar char=""/>
              <a:defRPr/>
            </a:pPr>
            <a:endParaRPr lang="en-US" b="1" spc="150" dirty="0" smtClean="0">
              <a:ln w="11430"/>
              <a:solidFill>
                <a:srgbClr val="FFFF00"/>
              </a:solidFill>
              <a:effectLst>
                <a:glow rad="101600">
                  <a:schemeClr val="tx2">
                    <a:lumMod val="50000"/>
                    <a:alpha val="60000"/>
                  </a:schemeClr>
                </a:glow>
                <a:outerShdw blurRad="25400" algn="tl" rotWithShape="0">
                  <a:srgbClr val="000000">
                    <a:alpha val="43000"/>
                  </a:srgbClr>
                </a:outerShdw>
              </a:effectLst>
            </a:endParaRPr>
          </a:p>
          <a:p>
            <a:pPr algn="ctr" fontAlgn="auto">
              <a:spcBef>
                <a:spcPts val="0"/>
              </a:spcBef>
              <a:spcAft>
                <a:spcPts val="0"/>
              </a:spcAft>
              <a:buFont typeface="Wingdings 2"/>
              <a:buNone/>
              <a:defRPr/>
            </a:pPr>
            <a:r>
              <a:rPr lang="en-US" sz="4000" b="1" spc="150" dirty="0" smtClean="0">
                <a:ln w="11430"/>
                <a:solidFill>
                  <a:srgbClr val="FFFF00"/>
                </a:solidFill>
                <a:effectLst>
                  <a:glow rad="101600">
                    <a:schemeClr val="tx2">
                      <a:lumMod val="50000"/>
                      <a:alpha val="60000"/>
                    </a:schemeClr>
                  </a:glow>
                  <a:outerShdw blurRad="25400" algn="tl" rotWithShape="0">
                    <a:srgbClr val="000000">
                      <a:alpha val="43000"/>
                    </a:srgbClr>
                  </a:outerShdw>
                </a:effectLst>
                <a:latin typeface="Curlz MT" pitchFamily="82" charset="0"/>
              </a:rPr>
              <a:t>With all the stories about drugs in the media, many parents wonder why young people would even think of trying drugs. The fact is that many young people don’t try them. Of the young people who are having problems in their lives, only a small number turn to drugs.</a:t>
            </a:r>
          </a:p>
          <a:p>
            <a:pPr fontAlgn="auto">
              <a:spcBef>
                <a:spcPts val="0"/>
              </a:spcBef>
              <a:spcAft>
                <a:spcPts val="0"/>
              </a:spcAft>
              <a:buFont typeface="Wingdings 2"/>
              <a:buChar char=""/>
              <a:defRPr/>
            </a:pPr>
            <a:endParaRPr lang="en-US" b="1" spc="150" dirty="0" smtClean="0">
              <a:ln w="11430"/>
              <a:solidFill>
                <a:srgbClr val="F8F8F8"/>
              </a:solidFill>
              <a:effectLst>
                <a:outerShdw blurRad="25400" algn="tl" rotWithShape="0">
                  <a:srgbClr val="000000">
                    <a:alpha val="43000"/>
                  </a:srgbClr>
                </a:outerShdw>
              </a:effectLst>
            </a:endParaRPr>
          </a:p>
          <a:p>
            <a:pPr fontAlgn="auto">
              <a:spcBef>
                <a:spcPts val="0"/>
              </a:spcBef>
              <a:spcAft>
                <a:spcPts val="0"/>
              </a:spcAft>
              <a:buFont typeface="Wingdings 2"/>
              <a:buChar char=""/>
              <a:defRPr/>
            </a:pPr>
            <a:endParaRPr lang="ru-RU" b="1" spc="150" dirty="0">
              <a:ln w="11430"/>
              <a:solidFill>
                <a:srgbClr val="F8F8F8"/>
              </a:solidFill>
              <a:effectLst>
                <a:outerShdw blurRad="25400" algn="tl" rotWithShape="0">
                  <a:srgbClr val="000000">
                    <a:alpha val="43000"/>
                  </a:srgbClr>
                </a:outerShdw>
              </a:effectLst>
            </a:endParaRPr>
          </a:p>
        </p:txBody>
      </p:sp>
      <p:sp>
        <p:nvSpPr>
          <p:cNvPr id="4" name="Заголовок 1"/>
          <p:cNvSpPr>
            <a:spLocks noGrp="1"/>
          </p:cNvSpPr>
          <p:nvPr>
            <p:ph type="title"/>
          </p:nvPr>
        </p:nvSpPr>
        <p:spPr>
          <a:xfrm>
            <a:off x="2071670" y="253536"/>
            <a:ext cx="5072098" cy="2103894"/>
          </a:xfrm>
        </p:spPr>
        <p:txBody>
          <a:bodyPr>
            <a:no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54864" algn="ctr" fontAlgn="auto">
              <a:spcAft>
                <a:spcPts val="0"/>
              </a:spcAft>
              <a:defRPr/>
            </a:pPr>
            <a:r>
              <a:rPr lang="en-US" sz="7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glow rad="228600">
                    <a:schemeClr val="accent2">
                      <a:satMod val="175000"/>
                      <a:alpha val="40000"/>
                    </a:schemeClr>
                  </a:glow>
                  <a:outerShdw blurRad="88000" dist="50800" dir="5040000" algn="tl">
                    <a:schemeClr val="accent4">
                      <a:tint val="80000"/>
                      <a:satMod val="250000"/>
                      <a:alpha val="45000"/>
                    </a:schemeClr>
                  </a:outerShdw>
                </a:effectLst>
                <a:latin typeface="Chiller" pitchFamily="82" charset="0"/>
              </a:rPr>
              <a:t>Teenagers and drugs</a:t>
            </a:r>
            <a:endParaRPr lang="ru-RU" sz="72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glow rad="228600">
                  <a:schemeClr val="accent2">
                    <a:satMod val="175000"/>
                    <a:alpha val="40000"/>
                  </a:schemeClr>
                </a:glow>
                <a:outerShdw blurRad="88000" dist="50800" dir="5040000" algn="tl">
                  <a:schemeClr val="accent4">
                    <a:tint val="80000"/>
                    <a:satMod val="250000"/>
                    <a:alpha val="45000"/>
                  </a:schemeClr>
                </a:outerShdw>
              </a:effectLst>
            </a:endParaRPr>
          </a:p>
        </p:txBody>
      </p:sp>
      <p:pic>
        <p:nvPicPr>
          <p:cNvPr id="8" name="Рисунок 7" descr="a04.jpg"/>
          <p:cNvPicPr>
            <a:picLocks noChangeAspect="1"/>
          </p:cNvPicPr>
          <p:nvPr/>
        </p:nvPicPr>
        <p:blipFill>
          <a:blip r:embed="rId2" cstate="print"/>
          <a:stretch>
            <a:fillRect/>
          </a:stretch>
        </p:blipFill>
        <p:spPr>
          <a:xfrm>
            <a:off x="323528" y="476672"/>
            <a:ext cx="2381250" cy="1524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Рисунок 8" descr="l_13046.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Содержимое 2"/>
          <p:cNvSpPr>
            <a:spLocks noGrp="1"/>
          </p:cNvSpPr>
          <p:nvPr>
            <p:ph idx="1"/>
          </p:nvPr>
        </p:nvSpPr>
        <p:spPr>
          <a:xfrm>
            <a:off x="357158" y="1214422"/>
            <a:ext cx="8215370" cy="5211763"/>
          </a:xfrm>
        </p:spPr>
        <p:txBody>
          <a:bodyPr>
            <a:normAutofit lnSpcReduction="10000"/>
          </a:bodyPr>
          <a:lstStyle/>
          <a:p>
            <a:pPr algn="ctr" fontAlgn="auto">
              <a:spcBef>
                <a:spcPts val="0"/>
              </a:spcBef>
              <a:spcAft>
                <a:spcPts val="0"/>
              </a:spcAft>
              <a:buFont typeface="Wingdings 2"/>
              <a:buNone/>
              <a:defRPr/>
            </a:pPr>
            <a:r>
              <a:rPr lang="en-US" sz="4400" dirty="0" smtClean="0">
                <a:solidFill>
                  <a:srgbClr val="FFFF00"/>
                </a:solidFill>
                <a:effectLst>
                  <a:glow rad="63500">
                    <a:srgbClr val="002060">
                      <a:alpha val="40000"/>
                    </a:srgbClr>
                  </a:glow>
                </a:effectLst>
                <a:latin typeface="Harlow Solid Italic" pitchFamily="82" charset="0"/>
              </a:rPr>
              <a:t>It seems that the longer young people wait before they first use and/or regularly use drugs, the </a:t>
            </a:r>
            <a:r>
              <a:rPr lang="en-US" sz="4400" dirty="0" err="1" smtClean="0">
                <a:solidFill>
                  <a:srgbClr val="FFFF00"/>
                </a:solidFill>
                <a:effectLst>
                  <a:glow rad="63500">
                    <a:srgbClr val="002060">
                      <a:alpha val="40000"/>
                    </a:srgbClr>
                  </a:glow>
                </a:effectLst>
                <a:latin typeface="Harlow Solid Italic" pitchFamily="82" charset="0"/>
              </a:rPr>
              <a:t>ess</a:t>
            </a:r>
            <a:r>
              <a:rPr lang="en-US" sz="4400" dirty="0" smtClean="0">
                <a:solidFill>
                  <a:srgbClr val="FFFF00"/>
                </a:solidFill>
                <a:effectLst>
                  <a:glow rad="63500">
                    <a:srgbClr val="002060">
                      <a:alpha val="40000"/>
                    </a:srgbClr>
                  </a:glow>
                </a:effectLst>
                <a:latin typeface="Harlow Solid Italic" pitchFamily="82" charset="0"/>
              </a:rPr>
              <a:t> likely it is that a drug problem will develop. While this can offer some comfort to parents, it is important for parents to be well informed and know what to do for their child.</a:t>
            </a:r>
            <a:endParaRPr lang="ru-RU" sz="4400" dirty="0" smtClean="0">
              <a:solidFill>
                <a:srgbClr val="FFFF00"/>
              </a:solidFill>
              <a:effectLst>
                <a:glow rad="63500">
                  <a:srgbClr val="002060">
                    <a:alpha val="40000"/>
                  </a:srgbClr>
                </a:glow>
              </a:effectLst>
            </a:endParaRPr>
          </a:p>
          <a:p>
            <a:pPr fontAlgn="auto">
              <a:spcBef>
                <a:spcPts val="0"/>
              </a:spcBef>
              <a:spcAft>
                <a:spcPts val="0"/>
              </a:spcAft>
              <a:buFont typeface="Wingdings 2"/>
              <a:buChar char=""/>
              <a:defRPr/>
            </a:pPr>
            <a:endParaRPr lang="ru-RU" dirty="0"/>
          </a:p>
        </p:txBody>
      </p:sp>
      <p:sp>
        <p:nvSpPr>
          <p:cNvPr id="4" name="Заголовок 1"/>
          <p:cNvSpPr>
            <a:spLocks noGrp="1"/>
          </p:cNvSpPr>
          <p:nvPr>
            <p:ph type="title"/>
          </p:nvPr>
        </p:nvSpPr>
        <p:spPr>
          <a:xfrm>
            <a:off x="500034" y="0"/>
            <a:ext cx="8229600" cy="896494"/>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54864" algn="ctr" fontAlgn="auto">
              <a:spcAft>
                <a:spcPts val="0"/>
              </a:spcAft>
              <a:defRPr/>
            </a:pPr>
            <a:r>
              <a:rPr lang="en-U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63500">
                    <a:schemeClr val="accent5">
                      <a:satMod val="175000"/>
                      <a:alpha val="40000"/>
                    </a:schemeClr>
                  </a:glow>
                  <a:reflection blurRad="12700" stA="50000" endPos="50000" dist="5000" dir="5400000" sy="-100000" rotWithShape="0"/>
                </a:effectLst>
                <a:latin typeface="Forte" pitchFamily="66" charset="0"/>
              </a:rPr>
              <a:t>Teenagers and drugs</a:t>
            </a:r>
            <a:endParaRPr lang="ru-RU"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63500">
                  <a:schemeClr val="accent5">
                    <a:satMod val="175000"/>
                    <a:alpha val="40000"/>
                  </a:schemeClr>
                </a:glow>
                <a:reflection blurRad="12700" stA="50000" endPos="50000" dist="5000" dir="5400000" sy="-100000" rotWithShape="0"/>
              </a:effectLst>
            </a:endParaRPr>
          </a:p>
        </p:txBody>
      </p:sp>
    </p:spTree>
  </p:cSld>
  <p:clrMapOvr>
    <a:masterClrMapping/>
  </p:clrMapOvr>
  <p:transition>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536"/>
            <a:ext cx="8229600" cy="1143000"/>
          </a:xfrm>
        </p:spPr>
        <p:txBody>
          <a:bodyPr>
            <a:noAutofit/>
          </a:bodyPr>
          <a:lstStyle/>
          <a:p>
            <a:pPr marL="54864" algn="ctr" fontAlgn="auto">
              <a:spcAft>
                <a:spcPts val="0"/>
              </a:spcAft>
              <a:defRPr/>
            </a:pPr>
            <a:r>
              <a:rPr lang="en-US" sz="7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101600">
                    <a:schemeClr val="accent2">
                      <a:lumMod val="75000"/>
                      <a:alpha val="60000"/>
                    </a:schemeClr>
                  </a:glow>
                  <a:innerShdw blurRad="69850" dist="43180" dir="5400000">
                    <a:srgbClr val="000000">
                      <a:alpha val="65000"/>
                    </a:srgbClr>
                  </a:innerShdw>
                </a:effectLst>
                <a:latin typeface="French Script MT" pitchFamily="66" charset="0"/>
              </a:rPr>
              <a:t>Why do teenagers use drugs?</a:t>
            </a:r>
            <a:endParaRPr lang="ru-RU" sz="7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101600">
                  <a:schemeClr val="accent2">
                    <a:lumMod val="75000"/>
                    <a:alpha val="60000"/>
                  </a:schemeClr>
                </a:glow>
                <a:innerShdw blurRad="69850" dist="43180" dir="5400000">
                  <a:srgbClr val="000000">
                    <a:alpha val="65000"/>
                  </a:srgbClr>
                </a:innerShdw>
              </a:effectLst>
            </a:endParaRPr>
          </a:p>
        </p:txBody>
      </p:sp>
      <p:sp>
        <p:nvSpPr>
          <p:cNvPr id="3" name="Содержимое 2"/>
          <p:cNvSpPr>
            <a:spLocks noGrp="1"/>
          </p:cNvSpPr>
          <p:nvPr>
            <p:ph idx="1"/>
          </p:nvPr>
        </p:nvSpPr>
        <p:spPr>
          <a:xfrm>
            <a:off x="428596" y="1571612"/>
            <a:ext cx="8229600" cy="4526280"/>
          </a:xfrm>
        </p:spPr>
        <p:txBody>
          <a:bodyPr>
            <a:normAutofit lnSpcReduction="10000"/>
          </a:bodyPr>
          <a:lstStyle/>
          <a:p>
            <a:pPr algn="ctr" fontAlgn="auto">
              <a:spcBef>
                <a:spcPts val="0"/>
              </a:spcBef>
              <a:spcAft>
                <a:spcPts val="0"/>
              </a:spcAft>
              <a:buFont typeface="Wingdings 2"/>
              <a:buNone/>
              <a:defRPr/>
            </a:pPr>
            <a:r>
              <a:rPr lang="en-US" sz="4000" dirty="0" smtClean="0">
                <a:solidFill>
                  <a:schemeClr val="accent4">
                    <a:lumMod val="60000"/>
                    <a:lumOff val="40000"/>
                  </a:schemeClr>
                </a:solidFill>
                <a:effectLst>
                  <a:glow rad="101600">
                    <a:schemeClr val="accent1">
                      <a:lumMod val="50000"/>
                      <a:alpha val="60000"/>
                    </a:schemeClr>
                  </a:glow>
                </a:effectLst>
                <a:latin typeface="Imprint MT Shadow" pitchFamily="82" charset="0"/>
              </a:rPr>
              <a:t>Some parents think that young people only use drugs if they are depressed or have problems at home or school. Understanding some of the reasons may help parents to appreciate the many pressures with which teenagers are faced.</a:t>
            </a:r>
          </a:p>
          <a:p>
            <a:pPr fontAlgn="auto">
              <a:spcBef>
                <a:spcPts val="0"/>
              </a:spcBef>
              <a:spcAft>
                <a:spcPts val="0"/>
              </a:spcAft>
              <a:buFont typeface="Wingdings 2"/>
              <a:buChar char=""/>
              <a:defRPr/>
            </a:pPr>
            <a:endParaRPr lang="en-US" dirty="0" smtClean="0"/>
          </a:p>
        </p:txBody>
      </p:sp>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0364" y="285728"/>
            <a:ext cx="5786478" cy="1143000"/>
          </a:xfrm>
        </p:spPr>
        <p:txBody>
          <a:bodyPr>
            <a:normAutofit fontScale="90000"/>
          </a:bodyPr>
          <a:lstStyle/>
          <a:p>
            <a:pPr marL="54864" algn="ctr" fontAlgn="auto">
              <a:spcAft>
                <a:spcPts val="0"/>
              </a:spcAft>
              <a:defRPr/>
            </a:pP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Why do teenagers use drugs?</a:t>
            </a:r>
            <a:endParaRPr lang="ru-RU"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Содержимое 2"/>
          <p:cNvSpPr>
            <a:spLocks noGrp="1"/>
          </p:cNvSpPr>
          <p:nvPr>
            <p:ph idx="1"/>
          </p:nvPr>
        </p:nvSpPr>
        <p:spPr>
          <a:xfrm>
            <a:off x="0" y="1646238"/>
            <a:ext cx="8686800" cy="4525962"/>
          </a:xfrm>
        </p:spPr>
        <p:txBody>
          <a:bodyPr>
            <a:normAutofit/>
          </a:bodyPr>
          <a:lstStyle/>
          <a:p>
            <a:pPr algn="r" fontAlgn="auto">
              <a:spcBef>
                <a:spcPts val="0"/>
              </a:spcBef>
              <a:spcAft>
                <a:spcPts val="0"/>
              </a:spcAft>
              <a:buFont typeface="Wingdings 2"/>
              <a:buNone/>
              <a:defRPr/>
            </a:pPr>
            <a:r>
              <a:rPr lang="en-US" dirty="0" smtClean="0"/>
              <a:t>Some of the reasons are:</a:t>
            </a:r>
          </a:p>
          <a:p>
            <a:pPr fontAlgn="auto">
              <a:spcBef>
                <a:spcPts val="0"/>
              </a:spcBef>
              <a:spcAft>
                <a:spcPts val="0"/>
              </a:spcAft>
              <a:buFont typeface="Wingdings 2"/>
              <a:buChar char=""/>
              <a:defRPr/>
            </a:pPr>
            <a:endParaRPr lang="en-US" dirty="0" smtClean="0"/>
          </a:p>
          <a:p>
            <a:pPr marL="514350" indent="-514350" fontAlgn="auto">
              <a:spcBef>
                <a:spcPts val="0"/>
              </a:spcBef>
              <a:spcAft>
                <a:spcPts val="0"/>
              </a:spcAft>
              <a:buFont typeface="+mj-lt"/>
              <a:buAutoNum type="arabicPeriod"/>
              <a:defRPr/>
            </a:pPr>
            <a:r>
              <a:rPr lang="en-US" sz="3600" dirty="0" smtClean="0">
                <a:latin typeface="Monotype Corsiva" pitchFamily="66" charset="0"/>
              </a:rPr>
              <a:t>ordinary reasons, such as having fun or doing something different</a:t>
            </a:r>
          </a:p>
          <a:p>
            <a:pPr marL="514350" indent="-514350" fontAlgn="auto">
              <a:spcBef>
                <a:spcPts val="0"/>
              </a:spcBef>
              <a:spcAft>
                <a:spcPts val="0"/>
              </a:spcAft>
              <a:buFont typeface="+mj-lt"/>
              <a:buAutoNum type="arabicPeriod"/>
              <a:defRPr/>
            </a:pPr>
            <a:r>
              <a:rPr lang="en-US" sz="3600" dirty="0" smtClean="0">
                <a:latin typeface="Monotype Corsiva" pitchFamily="66" charset="0"/>
              </a:rPr>
              <a:t>availability—access to drugs in not necessarily difficult. It’s usually through other young people, friends or older peers</a:t>
            </a:r>
          </a:p>
          <a:p>
            <a:pPr fontAlgn="auto">
              <a:spcBef>
                <a:spcPts val="0"/>
              </a:spcBef>
              <a:spcAft>
                <a:spcPts val="0"/>
              </a:spcAft>
              <a:buFont typeface="Wingdings 2"/>
              <a:buChar char=""/>
              <a:defRPr/>
            </a:pPr>
            <a:endParaRPr lang="ru-RU" dirty="0"/>
          </a:p>
        </p:txBody>
      </p:sp>
      <p:pic>
        <p:nvPicPr>
          <p:cNvPr id="9218" name="Picture 2" descr="http://pi.b5z.net/i/u/1440628/i/smaller_178.jpg"/>
          <p:cNvPicPr>
            <a:picLocks noChangeAspect="1" noChangeArrowheads="1"/>
          </p:cNvPicPr>
          <p:nvPr/>
        </p:nvPicPr>
        <p:blipFill>
          <a:blip r:embed="rId2" cstate="print"/>
          <a:srcRect/>
          <a:stretch>
            <a:fillRect/>
          </a:stretch>
        </p:blipFill>
        <p:spPr bwMode="auto">
          <a:xfrm>
            <a:off x="323528" y="476672"/>
            <a:ext cx="3096344" cy="205907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75856" y="260648"/>
            <a:ext cx="5184576" cy="1944216"/>
          </a:xfrm>
        </p:spPr>
        <p:txBody>
          <a:bodyPr>
            <a:normAutofit fontScale="90000"/>
          </a:bodyPr>
          <a:lstStyle/>
          <a:p>
            <a:pPr marL="54864" algn="ctr" fontAlgn="auto">
              <a:spcAft>
                <a:spcPts val="0"/>
              </a:spcAft>
              <a:defRPr/>
            </a:pPr>
            <a:r>
              <a:rPr lang="en-US" b="1" dirty="0" smtClean="0">
                <a:ln w="10541" cmpd="sng">
                  <a:solidFill>
                    <a:schemeClr val="accent1">
                      <a:shade val="88000"/>
                      <a:satMod val="110000"/>
                    </a:schemeClr>
                  </a:solidFill>
                  <a:prstDash val="solid"/>
                </a:ln>
                <a:solidFill>
                  <a:srgbClr val="FFC000"/>
                </a:solidFill>
                <a:effectLst/>
              </a:rPr>
              <a:t>Why do teenagers use drugs?</a:t>
            </a:r>
            <a:endParaRPr lang="ru-RU" b="1" dirty="0">
              <a:ln w="10541" cmpd="sng">
                <a:solidFill>
                  <a:schemeClr val="accent1">
                    <a:shade val="88000"/>
                    <a:satMod val="110000"/>
                  </a:schemeClr>
                </a:solidFill>
                <a:prstDash val="solid"/>
              </a:ln>
              <a:solidFill>
                <a:srgbClr val="FFC000"/>
              </a:solidFill>
              <a:effectLst/>
            </a:endParaRPr>
          </a:p>
        </p:txBody>
      </p:sp>
      <p:sp>
        <p:nvSpPr>
          <p:cNvPr id="3" name="Содержимое 2"/>
          <p:cNvSpPr>
            <a:spLocks noGrp="1"/>
          </p:cNvSpPr>
          <p:nvPr>
            <p:ph idx="1"/>
          </p:nvPr>
        </p:nvSpPr>
        <p:spPr>
          <a:xfrm>
            <a:off x="251520" y="2420888"/>
            <a:ext cx="8301038" cy="2643187"/>
          </a:xfrm>
        </p:spPr>
        <p:txBody>
          <a:bodyPr>
            <a:normAutofit/>
          </a:bodyPr>
          <a:lstStyle/>
          <a:p>
            <a:pPr marL="514350" indent="-514350" algn="ctr" fontAlgn="auto">
              <a:spcBef>
                <a:spcPts val="0"/>
              </a:spcBef>
              <a:spcAft>
                <a:spcPts val="0"/>
              </a:spcAft>
              <a:buFont typeface="+mj-lt"/>
              <a:buAutoNum type="arabicPeriod" startAt="3"/>
              <a:defRPr/>
            </a:pPr>
            <a:r>
              <a:rPr lang="en-US" sz="4000" dirty="0" smtClean="0">
                <a:latin typeface="Monotype Corsiva" pitchFamily="66" charset="0"/>
              </a:rPr>
              <a:t>curiosity and experimentation—‘I wanted to see what it was like’</a:t>
            </a:r>
          </a:p>
          <a:p>
            <a:pPr marL="514350" indent="-514350" algn="ctr" fontAlgn="auto">
              <a:spcBef>
                <a:spcPts val="0"/>
              </a:spcBef>
              <a:spcAft>
                <a:spcPts val="0"/>
              </a:spcAft>
              <a:buFont typeface="+mj-lt"/>
              <a:buAutoNum type="arabicPeriod" startAt="3"/>
              <a:defRPr/>
            </a:pPr>
            <a:r>
              <a:rPr lang="en-US" sz="4000" dirty="0" smtClean="0">
                <a:latin typeface="Monotype Corsiva" pitchFamily="66" charset="0"/>
              </a:rPr>
              <a:t>acceptance by peer group—‘Most of my friends were doing it’</a:t>
            </a:r>
          </a:p>
          <a:p>
            <a:pPr fontAlgn="auto">
              <a:spcBef>
                <a:spcPts val="0"/>
              </a:spcBef>
              <a:spcAft>
                <a:spcPts val="0"/>
              </a:spcAft>
              <a:buFont typeface="Wingdings 2"/>
              <a:buChar char=""/>
              <a:defRPr/>
            </a:pPr>
            <a:endParaRPr lang="ru-RU" dirty="0"/>
          </a:p>
        </p:txBody>
      </p:sp>
      <p:pic>
        <p:nvPicPr>
          <p:cNvPr id="8194" name="Picture 2" descr="http://paradigmmalibu.com/wp-content/uploads/2013/04/teen-drug-abuse.jpg"/>
          <p:cNvPicPr>
            <a:picLocks noChangeAspect="1" noChangeArrowheads="1"/>
          </p:cNvPicPr>
          <p:nvPr/>
        </p:nvPicPr>
        <p:blipFill>
          <a:blip r:embed="rId2" cstate="print"/>
          <a:srcRect/>
          <a:stretch>
            <a:fillRect/>
          </a:stretch>
        </p:blipFill>
        <p:spPr bwMode="auto">
          <a:xfrm>
            <a:off x="323528" y="332656"/>
            <a:ext cx="2963744" cy="194421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8196" name="Picture 4" descr="http://1.bp.blogspot.com/_-udIMXbzvS0/R7QXxhbMAwI/AAAAAAAAACw/OQSHCOjQqJ4/s400/Pyschoactive_Drugs.jpg"/>
          <p:cNvPicPr>
            <a:picLocks noChangeAspect="1" noChangeArrowheads="1"/>
          </p:cNvPicPr>
          <p:nvPr/>
        </p:nvPicPr>
        <p:blipFill>
          <a:blip r:embed="rId3" cstate="print"/>
          <a:srcRect/>
          <a:stretch>
            <a:fillRect/>
          </a:stretch>
        </p:blipFill>
        <p:spPr bwMode="auto">
          <a:xfrm>
            <a:off x="6732240" y="4725144"/>
            <a:ext cx="2111671" cy="18002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71670" y="0"/>
            <a:ext cx="7072330" cy="1396536"/>
          </a:xfrm>
        </p:spPr>
        <p:txBody>
          <a:bodyPr/>
          <a:lstStyle/>
          <a:p>
            <a:pPr marL="54864" fontAlgn="auto">
              <a:spcAft>
                <a:spcPts val="0"/>
              </a:spcAft>
              <a:defRPr/>
            </a:pPr>
            <a:r>
              <a:rPr lang="en-US" sz="6600" b="1" dirty="0" smtClean="0">
                <a:ln w="18000">
                  <a:solidFill>
                    <a:schemeClr val="accent2">
                      <a:satMod val="140000"/>
                    </a:schemeClr>
                  </a:solidFill>
                  <a:prstDash val="solid"/>
                  <a:miter lim="800000"/>
                </a:ln>
                <a:noFill/>
                <a:effectLst>
                  <a:glow rad="63500">
                    <a:schemeClr val="accent6">
                      <a:satMod val="175000"/>
                      <a:alpha val="40000"/>
                    </a:schemeClr>
                  </a:glow>
                  <a:outerShdw blurRad="25500" dist="23000" dir="7020000" algn="tl">
                    <a:srgbClr val="000000">
                      <a:alpha val="50000"/>
                    </a:srgbClr>
                  </a:outerShdw>
                </a:effectLst>
                <a:latin typeface="Freestyle Script" pitchFamily="66" charset="0"/>
              </a:rPr>
              <a:t>Why do teenagers use drugs?</a:t>
            </a:r>
            <a:endParaRPr lang="ru-RU" sz="6600" b="1" dirty="0">
              <a:ln w="18000">
                <a:solidFill>
                  <a:schemeClr val="accent2">
                    <a:satMod val="140000"/>
                  </a:schemeClr>
                </a:solidFill>
                <a:prstDash val="solid"/>
                <a:miter lim="800000"/>
              </a:ln>
              <a:noFill/>
              <a:effectLst>
                <a:glow rad="63500">
                  <a:schemeClr val="accent6">
                    <a:satMod val="175000"/>
                    <a:alpha val="40000"/>
                  </a:schemeClr>
                </a:glow>
                <a:outerShdw blurRad="25500" dist="23000" dir="7020000" algn="tl">
                  <a:srgbClr val="000000">
                    <a:alpha val="50000"/>
                  </a:srgbClr>
                </a:outerShdw>
              </a:effectLst>
            </a:endParaRPr>
          </a:p>
        </p:txBody>
      </p:sp>
      <p:sp>
        <p:nvSpPr>
          <p:cNvPr id="3" name="Содержимое 2"/>
          <p:cNvSpPr>
            <a:spLocks noGrp="1"/>
          </p:cNvSpPr>
          <p:nvPr>
            <p:ph idx="1"/>
          </p:nvPr>
        </p:nvSpPr>
        <p:spPr>
          <a:xfrm>
            <a:off x="457200" y="1646237"/>
            <a:ext cx="8229600" cy="4526280"/>
          </a:xfrm>
        </p:spPr>
        <p:txBody>
          <a:bodyPr>
            <a:normAutofit/>
          </a:bodyPr>
          <a:lstStyle/>
          <a:p>
            <a:pPr marL="514350" indent="-514350" fontAlgn="auto">
              <a:spcBef>
                <a:spcPts val="0"/>
              </a:spcBef>
              <a:spcAft>
                <a:spcPts val="0"/>
              </a:spcAft>
              <a:buFont typeface="+mj-lt"/>
              <a:buAutoNum type="arabicPeriod" startAt="5"/>
              <a:defRPr/>
            </a:pPr>
            <a:r>
              <a:rPr lang="en-US" dirty="0" smtClean="0">
                <a:effectLst>
                  <a:glow rad="63500">
                    <a:schemeClr val="accent2">
                      <a:satMod val="175000"/>
                      <a:alpha val="40000"/>
                    </a:schemeClr>
                  </a:glow>
                </a:effectLst>
                <a:latin typeface="Monotype Corsiva" pitchFamily="66" charset="0"/>
              </a:rPr>
              <a:t>rebellion—‘Because you don’t approve’ or said ‘No’</a:t>
            </a:r>
          </a:p>
          <a:p>
            <a:pPr marL="514350" indent="-514350" fontAlgn="auto">
              <a:spcBef>
                <a:spcPts val="0"/>
              </a:spcBef>
              <a:spcAft>
                <a:spcPts val="0"/>
              </a:spcAft>
              <a:buFont typeface="+mj-lt"/>
              <a:buAutoNum type="arabicPeriod" startAt="5"/>
              <a:defRPr/>
            </a:pPr>
            <a:endParaRPr lang="en-US" dirty="0" smtClean="0">
              <a:effectLst>
                <a:glow rad="63500">
                  <a:schemeClr val="accent2">
                    <a:satMod val="175000"/>
                    <a:alpha val="40000"/>
                  </a:schemeClr>
                </a:glow>
              </a:effectLst>
              <a:latin typeface="Monotype Corsiva" pitchFamily="66" charset="0"/>
            </a:endParaRPr>
          </a:p>
          <a:p>
            <a:pPr marL="514350" indent="-514350" fontAlgn="auto">
              <a:spcBef>
                <a:spcPts val="0"/>
              </a:spcBef>
              <a:spcAft>
                <a:spcPts val="0"/>
              </a:spcAft>
              <a:buFont typeface="+mj-lt"/>
              <a:buAutoNum type="arabicPeriod" startAt="5"/>
              <a:defRPr/>
            </a:pPr>
            <a:r>
              <a:rPr lang="en-US" dirty="0" smtClean="0">
                <a:effectLst>
                  <a:glow rad="63500">
                    <a:schemeClr val="accent2">
                      <a:satMod val="175000"/>
                      <a:alpha val="40000"/>
                    </a:schemeClr>
                  </a:glow>
                </a:effectLst>
                <a:latin typeface="Monotype Corsiva" pitchFamily="66" charset="0"/>
              </a:rPr>
              <a:t>depression—‘I just wanted to feel better’</a:t>
            </a:r>
          </a:p>
          <a:p>
            <a:pPr marL="514350" indent="-514350" fontAlgn="auto">
              <a:spcBef>
                <a:spcPts val="0"/>
              </a:spcBef>
              <a:spcAft>
                <a:spcPts val="0"/>
              </a:spcAft>
              <a:buFont typeface="+mj-lt"/>
              <a:buAutoNum type="arabicPeriod" startAt="5"/>
              <a:defRPr/>
            </a:pPr>
            <a:endParaRPr lang="en-US" dirty="0" smtClean="0">
              <a:effectLst>
                <a:glow rad="63500">
                  <a:schemeClr val="accent2">
                    <a:satMod val="175000"/>
                    <a:alpha val="40000"/>
                  </a:schemeClr>
                </a:glow>
              </a:effectLst>
              <a:latin typeface="Monotype Corsiva" pitchFamily="66" charset="0"/>
            </a:endParaRPr>
          </a:p>
          <a:p>
            <a:pPr marL="514350" indent="-514350" fontAlgn="auto">
              <a:spcBef>
                <a:spcPts val="0"/>
              </a:spcBef>
              <a:spcAft>
                <a:spcPts val="0"/>
              </a:spcAft>
              <a:buFont typeface="+mj-lt"/>
              <a:buAutoNum type="arabicPeriod" startAt="5"/>
              <a:defRPr/>
            </a:pPr>
            <a:r>
              <a:rPr lang="en-US" dirty="0" smtClean="0">
                <a:effectLst>
                  <a:glow rad="63500">
                    <a:schemeClr val="accent2">
                      <a:satMod val="175000"/>
                      <a:alpha val="40000"/>
                    </a:schemeClr>
                  </a:glow>
                </a:effectLst>
                <a:latin typeface="Monotype Corsiva" pitchFamily="66" charset="0"/>
              </a:rPr>
              <a:t>confidence and self-esteem—‘I wanted to feel better about myself’</a:t>
            </a:r>
          </a:p>
          <a:p>
            <a:pPr fontAlgn="auto">
              <a:spcBef>
                <a:spcPts val="0"/>
              </a:spcBef>
              <a:spcAft>
                <a:spcPts val="0"/>
              </a:spcAft>
              <a:buFont typeface="Wingdings 2"/>
              <a:buChar char=""/>
              <a:defRPr/>
            </a:pPr>
            <a:endParaRPr lang="ru-RU" dirty="0"/>
          </a:p>
        </p:txBody>
      </p:sp>
      <p:pic>
        <p:nvPicPr>
          <p:cNvPr id="21508" name="Рисунок 4" descr="l_13046.jpg"/>
          <p:cNvPicPr>
            <a:picLocks noChangeAspect="1"/>
          </p:cNvPicPr>
          <p:nvPr/>
        </p:nvPicPr>
        <p:blipFill>
          <a:blip r:embed="rId2" cstate="print"/>
          <a:srcRect/>
          <a:stretch>
            <a:fillRect/>
          </a:stretch>
        </p:blipFill>
        <p:spPr bwMode="auto">
          <a:xfrm>
            <a:off x="5580112" y="4437112"/>
            <a:ext cx="2566988" cy="164306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Рисунок 3" descr="6-04.jpg"/>
          <p:cNvPicPr>
            <a:picLocks noChangeAspect="1"/>
          </p:cNvPicPr>
          <p:nvPr/>
        </p:nvPicPr>
        <p:blipFill>
          <a:blip r:embed="rId2" cstate="print"/>
          <a:srcRect/>
          <a:stretch>
            <a:fillRect/>
          </a:stretch>
        </p:blipFill>
        <p:spPr bwMode="auto">
          <a:xfrm>
            <a:off x="323528" y="4725144"/>
            <a:ext cx="2448272" cy="183620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 name="Заголовок 1"/>
          <p:cNvSpPr>
            <a:spLocks noGrp="1"/>
          </p:cNvSpPr>
          <p:nvPr>
            <p:ph type="title"/>
          </p:nvPr>
        </p:nvSpPr>
        <p:spPr>
          <a:xfrm>
            <a:off x="428596" y="357166"/>
            <a:ext cx="8229600" cy="1143000"/>
          </a:xfrm>
        </p:spPr>
        <p:txBody>
          <a:bodyPr>
            <a:noAutofit/>
          </a:bodyPr>
          <a:lstStyle/>
          <a:p>
            <a:pPr marL="54864" algn="ctr" fontAlgn="auto">
              <a:spcAft>
                <a:spcPts val="0"/>
              </a:spcAft>
              <a:defRPr/>
            </a:pPr>
            <a:r>
              <a:rPr lang="en-US"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63500">
                    <a:schemeClr val="accent3">
                      <a:satMod val="175000"/>
                      <a:alpha val="40000"/>
                    </a:schemeClr>
                  </a:glow>
                  <a:outerShdw blurRad="50800" algn="tl" rotWithShape="0">
                    <a:srgbClr val="000000"/>
                  </a:outerShdw>
                </a:effectLst>
              </a:rPr>
              <a:t>Why do teenagers use drugs?</a:t>
            </a:r>
            <a:endParaRPr lang="ru-RU"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63500">
                  <a:schemeClr val="accent3">
                    <a:satMod val="175000"/>
                    <a:alpha val="40000"/>
                  </a:schemeClr>
                </a:glow>
                <a:outerShdw blurRad="50800" algn="tl" rotWithShape="0">
                  <a:srgbClr val="000000"/>
                </a:outerShdw>
              </a:effectLst>
            </a:endParaRPr>
          </a:p>
        </p:txBody>
      </p:sp>
      <p:sp>
        <p:nvSpPr>
          <p:cNvPr id="3" name="Содержимое 2"/>
          <p:cNvSpPr>
            <a:spLocks noGrp="1"/>
          </p:cNvSpPr>
          <p:nvPr>
            <p:ph idx="1"/>
          </p:nvPr>
        </p:nvSpPr>
        <p:spPr>
          <a:xfrm>
            <a:off x="251520" y="1556792"/>
            <a:ext cx="8424936" cy="2952328"/>
          </a:xfrm>
        </p:spPr>
        <p:txBody>
          <a:bodyPr>
            <a:normAutofit lnSpcReduction="10000"/>
          </a:bodyPr>
          <a:lstStyle/>
          <a:p>
            <a:pPr marL="514350" indent="-514350" fontAlgn="auto">
              <a:spcBef>
                <a:spcPts val="0"/>
              </a:spcBef>
              <a:spcAft>
                <a:spcPts val="0"/>
              </a:spcAft>
              <a:buFont typeface="+mj-lt"/>
              <a:buAutoNum type="arabicPeriod" startAt="8"/>
              <a:defRPr/>
            </a:pPr>
            <a:r>
              <a:rPr lang="en-US" sz="4000" dirty="0" smtClean="0">
                <a:effectLst>
                  <a:glow rad="101600">
                    <a:srgbClr val="7030A0">
                      <a:alpha val="60000"/>
                    </a:srgbClr>
                  </a:glow>
                </a:effectLst>
                <a:latin typeface="Monotype Corsiva" pitchFamily="66" charset="0"/>
              </a:rPr>
              <a:t>relaxation or coping with stress, boredom or pain—‘All my problems disappeared for a while’</a:t>
            </a:r>
          </a:p>
          <a:p>
            <a:pPr marL="514350" indent="-514350" fontAlgn="auto">
              <a:spcBef>
                <a:spcPts val="0"/>
              </a:spcBef>
              <a:spcAft>
                <a:spcPts val="0"/>
              </a:spcAft>
              <a:buFont typeface="+mj-lt"/>
              <a:buAutoNum type="arabicPeriod" startAt="8"/>
              <a:defRPr/>
            </a:pPr>
            <a:endParaRPr lang="en-US" sz="4000" dirty="0" smtClean="0">
              <a:effectLst>
                <a:glow rad="101600">
                  <a:srgbClr val="7030A0">
                    <a:alpha val="60000"/>
                  </a:srgbClr>
                </a:glow>
              </a:effectLst>
              <a:latin typeface="Monotype Corsiva" pitchFamily="66" charset="0"/>
            </a:endParaRPr>
          </a:p>
          <a:p>
            <a:pPr marL="514350" indent="-514350" fontAlgn="auto">
              <a:spcBef>
                <a:spcPts val="0"/>
              </a:spcBef>
              <a:spcAft>
                <a:spcPts val="0"/>
              </a:spcAft>
              <a:buFont typeface="+mj-lt"/>
              <a:buAutoNum type="arabicPeriod" startAt="8"/>
              <a:defRPr/>
            </a:pPr>
            <a:r>
              <a:rPr lang="en-US" sz="4000" dirty="0" smtClean="0">
                <a:effectLst>
                  <a:glow rad="101600">
                    <a:srgbClr val="7030A0">
                      <a:alpha val="60000"/>
                    </a:srgbClr>
                  </a:glow>
                </a:effectLst>
                <a:latin typeface="Monotype Corsiva" pitchFamily="66" charset="0"/>
              </a:rPr>
              <a:t>experience of a ‘high’—liked the feeling</a:t>
            </a:r>
          </a:p>
          <a:p>
            <a:pPr fontAlgn="auto">
              <a:spcBef>
                <a:spcPts val="0"/>
              </a:spcBef>
              <a:spcAft>
                <a:spcPts val="0"/>
              </a:spcAft>
              <a:buFont typeface="Wingdings 2"/>
              <a:buChar char=""/>
              <a:defRPr/>
            </a:pPr>
            <a:endParaRPr lang="ru-RU" dirty="0"/>
          </a:p>
        </p:txBody>
      </p:sp>
    </p:spTree>
  </p:cSld>
  <p:clrMapOvr>
    <a:masterClrMapping/>
  </p:clrMapOvr>
  <p:transition>
    <p:checke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CORMMANIFESTTAG" val="26.05.2013 12:32:0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174</TotalTime>
  <Words>1077</Words>
  <Application>Microsoft Office PowerPoint</Application>
  <PresentationFormat>Экран (4:3)</PresentationFormat>
  <Paragraphs>78</Paragraphs>
  <Slides>18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Литейная</vt:lpstr>
      <vt:lpstr>Teenagers and drugs</vt:lpstr>
      <vt:lpstr>Teenagers and drugs</vt:lpstr>
      <vt:lpstr>Teenagers and drugs</vt:lpstr>
      <vt:lpstr>Teenagers and drugs</vt:lpstr>
      <vt:lpstr>Why do teenagers use drugs?</vt:lpstr>
      <vt:lpstr>Why do teenagers use drugs?</vt:lpstr>
      <vt:lpstr>Why do teenagers use drugs?</vt:lpstr>
      <vt:lpstr>Why do teenagers use drugs?</vt:lpstr>
      <vt:lpstr>Why do teenagers use drugs?</vt:lpstr>
      <vt:lpstr>Why do teenagers use drugs?</vt:lpstr>
      <vt:lpstr> I Think I May Have a Drinking/Drug Problem. What Should I Do?</vt:lpstr>
      <vt:lpstr>Here are a few warning signs that someone may have a substance abuse problem:</vt:lpstr>
      <vt:lpstr>Слайд 13</vt:lpstr>
      <vt:lpstr>Test</vt:lpstr>
      <vt:lpstr>How Are Alcohol and Drugs Affecting Your Life?</vt:lpstr>
      <vt:lpstr>Слайд 16</vt:lpstr>
      <vt:lpstr>Score:</vt:lpstr>
      <vt:lpstr>Resources: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АПР</dc:creator>
  <cp:lastModifiedBy>Ермакова</cp:lastModifiedBy>
  <cp:revision>48</cp:revision>
  <dcterms:created xsi:type="dcterms:W3CDTF">2009-05-14T13:27:38Z</dcterms:created>
  <dcterms:modified xsi:type="dcterms:W3CDTF">2013-05-26T09:08:21Z</dcterms:modified>
</cp:coreProperties>
</file>