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7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DDEC-C1CF-4965-A015-AD12629F0FA4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F2B6-8F3F-46BD-AEC5-C83902CA5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DDEC-C1CF-4965-A015-AD12629F0FA4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F2B6-8F3F-46BD-AEC5-C83902CA5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DDEC-C1CF-4965-A015-AD12629F0FA4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F2B6-8F3F-46BD-AEC5-C83902CA5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DDEC-C1CF-4965-A015-AD12629F0FA4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F2B6-8F3F-46BD-AEC5-C83902CA5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DDEC-C1CF-4965-A015-AD12629F0FA4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F2B6-8F3F-46BD-AEC5-C83902CA5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DDEC-C1CF-4965-A015-AD12629F0FA4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F2B6-8F3F-46BD-AEC5-C83902CA5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DDEC-C1CF-4965-A015-AD12629F0FA4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F2B6-8F3F-46BD-AEC5-C83902CA5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DDEC-C1CF-4965-A015-AD12629F0FA4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F2B6-8F3F-46BD-AEC5-C83902CA5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DDEC-C1CF-4965-A015-AD12629F0FA4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F2B6-8F3F-46BD-AEC5-C83902CA5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DDEC-C1CF-4965-A015-AD12629F0FA4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F2B6-8F3F-46BD-AEC5-C83902CA5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DDEC-C1CF-4965-A015-AD12629F0FA4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F2B6-8F3F-46BD-AEC5-C83902CA5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4DDEC-C1CF-4965-A015-AD12629F0FA4}" type="datetimeFigureOut">
              <a:rPr lang="ru-RU" smtClean="0"/>
              <a:pPr/>
              <a:t>26.05.2013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9F2B6-8F3F-46BD-AEC5-C83902CA5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714357"/>
            <a:ext cx="7458100" cy="1571635"/>
          </a:xfrm>
          <a:solidFill>
            <a:srgbClr val="92D050"/>
          </a:solidFill>
        </p:spPr>
        <p:txBody>
          <a:bodyPr/>
          <a:lstStyle/>
          <a:p>
            <a:pPr algn="l"/>
            <a:r>
              <a:rPr lang="en-US" b="1" dirty="0" smtClean="0"/>
              <a:t>What age young people</a:t>
            </a:r>
            <a:r>
              <a:rPr lang="ru-RU" b="1" dirty="0" smtClean="0"/>
              <a:t> </a:t>
            </a:r>
            <a:r>
              <a:rPr lang="en-US" b="1" dirty="0" smtClean="0"/>
              <a:t>can</a:t>
            </a:r>
            <a:r>
              <a:rPr lang="ru-RU" b="1" dirty="0" smtClean="0"/>
              <a:t>…?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Мальчик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9" y="3000372"/>
            <a:ext cx="3207566" cy="2714644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036496" cy="6669360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sz="2400" b="1" dirty="0" smtClean="0"/>
              <a:t>7. Did Betty dare to insist ? </a:t>
            </a:r>
          </a:p>
          <a:p>
            <a:pPr indent="0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1) No she didn’t want to upset him 2)Yes, </a:t>
            </a:r>
            <a:r>
              <a:rPr lang="en-US" sz="2000" b="1" dirty="0" err="1" smtClean="0">
                <a:solidFill>
                  <a:srgbClr val="C00000"/>
                </a:solidFill>
              </a:rPr>
              <a:t>sh</a:t>
            </a:r>
            <a:r>
              <a:rPr lang="en-US" sz="2000" b="1" dirty="0" smtClean="0">
                <a:solidFill>
                  <a:srgbClr val="C00000"/>
                </a:solidFill>
              </a:rPr>
              <a:t> tries him to change his mind 3) We don’t know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8. In the following morning, where did Bobby meet up with Betty? </a:t>
            </a:r>
          </a:p>
          <a:p>
            <a:pPr indent="0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1)at the airport  2) at work 3) in her bedroom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9. What did he give back to Betty? </a:t>
            </a:r>
          </a:p>
          <a:p>
            <a:pPr marL="800100" indent="-457200">
              <a:buAutoNum type="arabicParenR"/>
            </a:pPr>
            <a:r>
              <a:rPr lang="en-US" sz="2000" b="1" dirty="0" smtClean="0">
                <a:solidFill>
                  <a:srgbClr val="C00000"/>
                </a:solidFill>
              </a:rPr>
              <a:t>Her engagement ring  2) Her passport 3) her luggage</a:t>
            </a:r>
          </a:p>
          <a:p>
            <a:pPr marL="800100" indent="-457200">
              <a:buNone/>
            </a:pPr>
            <a:r>
              <a:rPr lang="en-US" sz="2400" b="1" dirty="0" smtClean="0"/>
              <a:t>10. What did Betty discover? </a:t>
            </a:r>
          </a:p>
          <a:p>
            <a:pPr marL="800100" indent="-457200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1) Bobby had got a new passport for her at the consulate </a:t>
            </a:r>
          </a:p>
          <a:p>
            <a:pPr marL="800100" indent="-457200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2) Bobby hit back at her by taking away her passport </a:t>
            </a:r>
          </a:p>
          <a:p>
            <a:pPr marL="800100" indent="-457200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3) Bobby had found her passport and </a:t>
            </a:r>
            <a:r>
              <a:rPr lang="en-US" sz="2000" b="1" dirty="0" err="1" smtClean="0">
                <a:solidFill>
                  <a:srgbClr val="C00000"/>
                </a:solidFill>
              </a:rPr>
              <a:t>afriend’s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pPr marL="800100" indent="-457200">
              <a:buNone/>
            </a:pPr>
            <a:r>
              <a:rPr lang="en-US" sz="2400" b="1" dirty="0" smtClean="0"/>
              <a:t>11. Did Betty seemed to be in a bad mood?  </a:t>
            </a:r>
          </a:p>
          <a:p>
            <a:pPr marL="800100" indent="-457200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1) We don't know  2) No, she had 3) No reaction</a:t>
            </a:r>
          </a:p>
          <a:p>
            <a:pPr marL="800100" indent="-457200">
              <a:buNone/>
            </a:pPr>
            <a:r>
              <a:rPr lang="en-US" sz="2400" b="1" dirty="0" smtClean="0"/>
              <a:t>12. What did Betty ask Bobby? </a:t>
            </a:r>
          </a:p>
          <a:p>
            <a:pPr marL="800100" indent="-457200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1) She wanted him to get lost  </a:t>
            </a:r>
          </a:p>
          <a:p>
            <a:pPr marL="800100" indent="-457200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2) She wanted to go back to Paris with him</a:t>
            </a:r>
            <a:r>
              <a:rPr lang="en-US" sz="2000" dirty="0" smtClean="0">
                <a:solidFill>
                  <a:srgbClr val="C00000"/>
                </a:solidFill>
              </a:rPr>
              <a:t> </a:t>
            </a:r>
            <a:r>
              <a:rPr lang="en-US" sz="2000" b="1" dirty="0" smtClean="0">
                <a:solidFill>
                  <a:srgbClr val="C00000"/>
                </a:solidFill>
              </a:rPr>
              <a:t> </a:t>
            </a:r>
          </a:p>
          <a:p>
            <a:pPr marL="800100" indent="-457200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3) She wanted to marry him</a:t>
            </a:r>
          </a:p>
          <a:p>
            <a:endParaRPr lang="ru-RU" dirty="0"/>
          </a:p>
        </p:txBody>
      </p:sp>
    </p:spTree>
  </p:cSld>
  <p:clrMapOvr>
    <a:masterClrMapping/>
  </p:clrMapOvr>
  <p:transition>
    <p:cover dir="r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Answers:</a:t>
            </a:r>
            <a:endParaRPr lang="ru-RU" sz="48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1. Punta Cana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2. Her passport has been lost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3. one month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4. Bobby's help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5. rushed to see him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6. to be too tired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7. No, she didn't want to upset him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8. at work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9. Her passport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10. Bobby hit back at her by taking away her passport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11. No, she had no reaction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12. She wanted to go back to Paris with him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smtClean="0"/>
              <a:t>) homeenglish.ru</a:t>
            </a:r>
            <a:endParaRPr lang="en-US" dirty="0" smtClean="0"/>
          </a:p>
          <a:p>
            <a:r>
              <a:rPr lang="en-US" dirty="0" smtClean="0"/>
              <a:t>2) englishteachers.ru</a:t>
            </a:r>
          </a:p>
          <a:p>
            <a:r>
              <a:rPr lang="en-US" dirty="0" smtClean="0"/>
              <a:t>3) pedsovet.org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Young people in Britain can…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1538" y="1714488"/>
          <a:ext cx="7258072" cy="4686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0073"/>
                <a:gridCol w="1947999"/>
              </a:tblGrid>
              <a:tr h="4004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12263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70C0"/>
                          </a:solidFill>
                        </a:rPr>
                        <a:t>                    buy</a:t>
                      </a:r>
                      <a:r>
                        <a:rPr lang="en-US" sz="3200" b="1" baseline="0" dirty="0" smtClean="0">
                          <a:solidFill>
                            <a:srgbClr val="0070C0"/>
                          </a:solidFill>
                        </a:rPr>
                        <a:t> alcohol</a:t>
                      </a:r>
                      <a:endParaRPr lang="ru-RU" sz="3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at 16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12263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70C0"/>
                          </a:solidFill>
                        </a:rPr>
                        <a:t>work full- time</a:t>
                      </a:r>
                      <a:endParaRPr lang="ru-RU" sz="3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at 16</a:t>
                      </a:r>
                      <a:endParaRPr lang="ru-RU" sz="32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12263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70C0"/>
                          </a:solidFill>
                        </a:rPr>
                        <a:t>                   drive a car</a:t>
                      </a:r>
                      <a:endParaRPr lang="ru-RU" sz="3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at 17</a:t>
                      </a:r>
                      <a:endParaRPr lang="ru-RU" sz="32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12263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70C0"/>
                          </a:solidFill>
                        </a:rPr>
                        <a:t>buy fireworks</a:t>
                      </a:r>
                      <a:endParaRPr lang="ru-RU" sz="3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at 16</a:t>
                      </a:r>
                      <a:endParaRPr lang="ru-RU" sz="32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12263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70C0"/>
                          </a:solidFill>
                        </a:rPr>
                        <a:t>                    join the</a:t>
                      </a:r>
                      <a:r>
                        <a:rPr lang="en-US" sz="3200" b="1" baseline="0" dirty="0" smtClean="0">
                          <a:solidFill>
                            <a:srgbClr val="0070C0"/>
                          </a:solidFill>
                        </a:rPr>
                        <a:t> army</a:t>
                      </a:r>
                      <a:endParaRPr lang="ru-RU" sz="3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at 16</a:t>
                      </a:r>
                      <a:endParaRPr lang="ru-RU" sz="32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12263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70C0"/>
                          </a:solidFill>
                        </a:rPr>
                        <a:t>get married</a:t>
                      </a:r>
                      <a:endParaRPr lang="ru-RU" sz="3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at 18</a:t>
                      </a:r>
                      <a:r>
                        <a:rPr lang="en-US" sz="3200" b="1" baseline="0" dirty="0" smtClean="0">
                          <a:solidFill>
                            <a:srgbClr val="FF0000"/>
                          </a:solidFill>
                        </a:rPr>
                        <a:t> (16)</a:t>
                      </a:r>
                      <a:endParaRPr lang="ru-RU" sz="32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12263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70C0"/>
                          </a:solidFill>
                        </a:rPr>
                        <a:t>                     get</a:t>
                      </a:r>
                      <a:r>
                        <a:rPr lang="en-US" sz="3200" b="1" baseline="0" dirty="0" smtClean="0">
                          <a:solidFill>
                            <a:srgbClr val="0070C0"/>
                          </a:solidFill>
                        </a:rPr>
                        <a:t> own passport</a:t>
                      </a:r>
                      <a:endParaRPr lang="ru-RU" sz="3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at 16</a:t>
                      </a:r>
                      <a:endParaRPr lang="ru-RU" sz="32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500826" y="2071678"/>
            <a:ext cx="1714512" cy="42862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Young people in</a:t>
            </a:r>
            <a:r>
              <a:rPr lang="ru-RU" b="1" dirty="0" smtClean="0"/>
              <a:t> </a:t>
            </a:r>
            <a:r>
              <a:rPr lang="en-US" b="1" dirty="0" smtClean="0"/>
              <a:t>Russia  can…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285863"/>
          <a:ext cx="8229600" cy="5389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9312"/>
                <a:gridCol w="2400288"/>
              </a:tblGrid>
              <a:tr h="14287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08523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l</a:t>
                      </a:r>
                      <a:r>
                        <a:rPr lang="en-US" sz="3600" b="1" smtClean="0">
                          <a:solidFill>
                            <a:srgbClr val="0070C0"/>
                          </a:solidFill>
                        </a:rPr>
                        <a:t>eave </a:t>
                      </a:r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school</a:t>
                      </a:r>
                      <a:endParaRPr lang="ru-RU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at 16-17</a:t>
                      </a:r>
                      <a:endParaRPr lang="ru-RU" sz="2400" b="1" dirty="0" smtClean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712683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get married</a:t>
                      </a:r>
                      <a:endParaRPr lang="ru-RU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at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 14</a:t>
                      </a:r>
                      <a:endParaRPr lang="ru-RU" sz="2400" b="1" dirty="0" smtClean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712683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b</a:t>
                      </a:r>
                      <a:r>
                        <a:rPr lang="en-US" sz="3600" b="1" smtClean="0">
                          <a:solidFill>
                            <a:srgbClr val="0070C0"/>
                          </a:solidFill>
                        </a:rPr>
                        <a:t>uy </a:t>
                      </a:r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alcohol</a:t>
                      </a:r>
                      <a:endParaRPr lang="ru-RU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at 21</a:t>
                      </a:r>
                      <a:endParaRPr lang="ru-RU" sz="2400" b="1" dirty="0" smtClean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712683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get own passport</a:t>
                      </a:r>
                      <a:endParaRPr lang="ru-RU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at 14</a:t>
                      </a:r>
                      <a:endParaRPr lang="ru-RU" sz="2400" b="1" dirty="0" smtClean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712683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drive a car</a:t>
                      </a:r>
                      <a:endParaRPr lang="ru-RU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at 18</a:t>
                      </a:r>
                      <a:endParaRPr lang="ru-RU" sz="2400" b="1" dirty="0" smtClean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712683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0070C0"/>
                          </a:solidFill>
                        </a:rPr>
                        <a:t>join the army</a:t>
                      </a:r>
                      <a:endParaRPr lang="ru-RU" sz="3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at 18-30 (35)</a:t>
                      </a:r>
                      <a:endParaRPr lang="ru-RU" sz="2400" b="1" dirty="0" smtClean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  <a:p>
                      <a:pPr algn="ctr"/>
                      <a:endParaRPr lang="ru-RU" sz="24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357950" y="1714488"/>
            <a:ext cx="2286016" cy="471490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Young people can…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71544"/>
          <a:ext cx="8329641" cy="532665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257412"/>
                <a:gridCol w="3857652"/>
                <a:gridCol w="2214577"/>
              </a:tblGrid>
              <a:tr h="660802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0070C0"/>
                          </a:solidFill>
                        </a:rPr>
                        <a:t>in</a:t>
                      </a:r>
                      <a:r>
                        <a:rPr lang="en-US" sz="4000" baseline="0" dirty="0" smtClean="0">
                          <a:solidFill>
                            <a:srgbClr val="0070C0"/>
                          </a:solidFill>
                        </a:rPr>
                        <a:t> Russia</a:t>
                      </a:r>
                      <a:endParaRPr lang="ru-RU" sz="40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C00000"/>
                          </a:solidFill>
                        </a:rPr>
                        <a:t>Permission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0070C0"/>
                          </a:solidFill>
                        </a:rPr>
                        <a:t>in Britain</a:t>
                      </a:r>
                      <a:endParaRPr lang="ru-RU" sz="40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6080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B050"/>
                          </a:solidFill>
                        </a:rPr>
                        <a:t>16 (18)</a:t>
                      </a:r>
                      <a:endParaRPr lang="ru-RU" sz="32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Leave school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 Black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B050"/>
                          </a:solidFill>
                        </a:rPr>
                        <a:t>16 (19)</a:t>
                      </a:r>
                      <a:endParaRPr lang="ru-RU" sz="32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6080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B050"/>
                          </a:solidFill>
                        </a:rPr>
                        <a:t>18 </a:t>
                      </a:r>
                      <a:endParaRPr lang="ru-RU" sz="32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Join the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army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 Black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B050"/>
                          </a:solidFill>
                        </a:rPr>
                        <a:t>16</a:t>
                      </a:r>
                      <a:endParaRPr lang="ru-RU" sz="32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6080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B050"/>
                          </a:solidFill>
                        </a:rPr>
                        <a:t>18</a:t>
                      </a:r>
                      <a:endParaRPr lang="ru-RU" sz="32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Drive a car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 Black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B050"/>
                          </a:solidFill>
                        </a:rPr>
                        <a:t>17</a:t>
                      </a:r>
                      <a:endParaRPr lang="ru-RU" sz="32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6080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B050"/>
                          </a:solidFill>
                        </a:rPr>
                        <a:t>14</a:t>
                      </a:r>
                      <a:endParaRPr lang="ru-RU" sz="32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Get married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 Black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B050"/>
                          </a:solidFill>
                        </a:rPr>
                        <a:t>18</a:t>
                      </a:r>
                      <a:endParaRPr lang="ru-RU" sz="32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6080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B050"/>
                          </a:solidFill>
                        </a:rPr>
                        <a:t>14</a:t>
                      </a:r>
                      <a:endParaRPr lang="ru-RU" sz="32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Get own passport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 Black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B050"/>
                          </a:solidFill>
                        </a:rPr>
                        <a:t>16</a:t>
                      </a:r>
                      <a:endParaRPr lang="ru-RU" sz="32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6080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B050"/>
                          </a:solidFill>
                        </a:rPr>
                        <a:t>21</a:t>
                      </a:r>
                      <a:endParaRPr lang="ru-RU" sz="32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Buy and drink alcohol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 Black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B050"/>
                          </a:solidFill>
                        </a:rPr>
                        <a:t>16</a:t>
                      </a:r>
                      <a:endParaRPr lang="ru-RU" sz="32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6080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B050"/>
                          </a:solidFill>
                        </a:rPr>
                        <a:t>18</a:t>
                      </a:r>
                      <a:endParaRPr lang="ru-RU" sz="32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Buy fireworks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 Black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B050"/>
                          </a:solidFill>
                        </a:rPr>
                        <a:t>16</a:t>
                      </a:r>
                      <a:endParaRPr lang="ru-RU" sz="32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71472" y="1785926"/>
            <a:ext cx="2071702" cy="57150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5786454"/>
            <a:ext cx="207170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643702" y="1785926"/>
            <a:ext cx="2071702" cy="57150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2500306"/>
            <a:ext cx="2071702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643702" y="2428868"/>
            <a:ext cx="2071702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71472" y="3143248"/>
            <a:ext cx="2071702" cy="57150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643702" y="3143248"/>
            <a:ext cx="2071702" cy="57150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3786190"/>
            <a:ext cx="2071702" cy="5715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643702" y="3857628"/>
            <a:ext cx="2071702" cy="5715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71472" y="4500570"/>
            <a:ext cx="2071702" cy="5715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643702" y="4500570"/>
            <a:ext cx="2071702" cy="5715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71472" y="5143512"/>
            <a:ext cx="2071702" cy="57150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643702" y="5143512"/>
            <a:ext cx="2071702" cy="57150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643702" y="5786454"/>
            <a:ext cx="207170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9"/>
            <a:ext cx="7772400" cy="571504"/>
          </a:xfr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3600" cap="none" dirty="0" smtClean="0"/>
              <a:t>Put</a:t>
            </a:r>
            <a:r>
              <a:rPr lang="en-US" sz="3200" cap="none" dirty="0" smtClean="0"/>
              <a:t>   </a:t>
            </a:r>
            <a:r>
              <a:rPr lang="en-US" sz="3200" b="1" i="1" cap="none" dirty="0" smtClean="0">
                <a:solidFill>
                  <a:srgbClr val="FF0000"/>
                </a:solidFill>
              </a:rPr>
              <a:t>to</a:t>
            </a:r>
            <a:r>
              <a:rPr lang="en-US" sz="3200" cap="none" dirty="0" smtClean="0"/>
              <a:t>   into the gaps where it is necessary</a:t>
            </a:r>
            <a:endParaRPr lang="ru-RU" sz="3200" cap="none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85720" y="1285860"/>
            <a:ext cx="8572560" cy="5000659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Antiqua" pitchFamily="2" charset="0"/>
                <a:ea typeface="Arial Unicode MS" pitchFamily="34" charset="-128"/>
                <a:cs typeface="Arial Unicode MS" pitchFamily="34" charset="-128"/>
              </a:rPr>
              <a:t>I want him …    help me.</a:t>
            </a:r>
          </a:p>
          <a:p>
            <a:pPr marL="457200" indent="-457200">
              <a:buAutoNum type="arabicPeriod"/>
            </a:pPr>
            <a:endParaRPr lang="en-US" sz="2800" dirty="0" smtClean="0">
              <a:solidFill>
                <a:schemeClr val="tx1"/>
              </a:solidFill>
              <a:latin typeface="Antiqua" pitchFamily="2" charset="0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Antiqua" pitchFamily="2" charset="0"/>
                <a:ea typeface="Arial Unicode MS" pitchFamily="34" charset="-128"/>
                <a:cs typeface="Arial Unicode MS" pitchFamily="34" charset="-128"/>
              </a:rPr>
              <a:t>She was not permitted …   attend any school activities.</a:t>
            </a:r>
          </a:p>
          <a:p>
            <a:pPr marL="457200" indent="-457200">
              <a:buAutoNum type="arabicPeriod"/>
            </a:pPr>
            <a:endParaRPr lang="en-US" sz="2800" dirty="0" smtClean="0">
              <a:solidFill>
                <a:schemeClr val="tx1"/>
              </a:solidFill>
              <a:latin typeface="Antiqua" pitchFamily="2" charset="0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Antiqua" pitchFamily="2" charset="0"/>
                <a:ea typeface="Arial Unicode MS" pitchFamily="34" charset="-128"/>
                <a:cs typeface="Arial Unicode MS" pitchFamily="34" charset="-128"/>
              </a:rPr>
              <a:t>Some people let their kids …    do whatever they like.</a:t>
            </a:r>
          </a:p>
          <a:p>
            <a:pPr marL="457200" indent="-457200">
              <a:buAutoNum type="arabicPeriod"/>
            </a:pPr>
            <a:endParaRPr lang="en-US" sz="2800" dirty="0" smtClean="0">
              <a:solidFill>
                <a:schemeClr val="tx1"/>
              </a:solidFill>
              <a:latin typeface="Antiqua" pitchFamily="2" charset="0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Antiqua" pitchFamily="2" charset="0"/>
                <a:ea typeface="Arial Unicode MS" pitchFamily="34" charset="-128"/>
                <a:cs typeface="Arial Unicode MS" pitchFamily="34" charset="-128"/>
              </a:rPr>
              <a:t>I can’t make him …    learn the rules by heart.</a:t>
            </a:r>
          </a:p>
          <a:p>
            <a:pPr marL="457200" indent="-457200">
              <a:buAutoNum type="arabicPeriod"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14612" y="1428736"/>
            <a:ext cx="642942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>
                <a:solidFill>
                  <a:srgbClr val="FF0000"/>
                </a:solidFill>
              </a:rPr>
              <a:t>to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00562" y="2500306"/>
            <a:ext cx="642942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>
                <a:solidFill>
                  <a:srgbClr val="FF0000"/>
                </a:solidFill>
              </a:rPr>
              <a:t>to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72066" y="3929066"/>
            <a:ext cx="642942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>
                <a:solidFill>
                  <a:srgbClr val="FF0000"/>
                </a:solidFill>
              </a:rPr>
              <a:t>-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643306" y="5429264"/>
            <a:ext cx="642942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>
                <a:solidFill>
                  <a:srgbClr val="FF0000"/>
                </a:solidFill>
              </a:rPr>
              <a:t>-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643050"/>
            <a:ext cx="8643998" cy="4643469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800" dirty="0" smtClean="0">
                <a:solidFill>
                  <a:schemeClr val="tx1"/>
                </a:solidFill>
                <a:latin typeface="Antiqua" pitchFamily="2" charset="0"/>
                <a:ea typeface="Arial Unicode MS" pitchFamily="34" charset="-128"/>
                <a:cs typeface="Arial Unicode MS" pitchFamily="34" charset="-128"/>
              </a:rPr>
              <a:t>5. The rain made us …   come home.</a:t>
            </a:r>
          </a:p>
          <a:p>
            <a:pPr marL="457200" indent="-457200"/>
            <a:endParaRPr lang="en-US" sz="2800" dirty="0" smtClean="0">
              <a:solidFill>
                <a:schemeClr val="tx1"/>
              </a:solidFill>
              <a:latin typeface="Antiqua" pitchFamily="2" charset="0"/>
              <a:ea typeface="Arial Unicode MS" pitchFamily="34" charset="-128"/>
              <a:cs typeface="Arial Unicode MS" pitchFamily="34" charset="-128"/>
            </a:endParaRPr>
          </a:p>
          <a:p>
            <a:pPr marL="457200" indent="-457200"/>
            <a:r>
              <a:rPr lang="en-US" sz="2800" dirty="0" smtClean="0">
                <a:solidFill>
                  <a:schemeClr val="tx1"/>
                </a:solidFill>
                <a:latin typeface="Antiqua" pitchFamily="2" charset="0"/>
                <a:ea typeface="Arial Unicode MS" pitchFamily="34" charset="-128"/>
                <a:cs typeface="Arial Unicode MS" pitchFamily="34" charset="-128"/>
              </a:rPr>
              <a:t>6. My parents wouldn’t allow me …    go to the party.</a:t>
            </a:r>
          </a:p>
          <a:p>
            <a:pPr marL="457200" indent="-457200"/>
            <a:endParaRPr lang="en-US" sz="2800" dirty="0" smtClean="0">
              <a:solidFill>
                <a:schemeClr val="tx1"/>
              </a:solidFill>
              <a:latin typeface="Antiqua" pitchFamily="2" charset="0"/>
              <a:ea typeface="Arial Unicode MS" pitchFamily="34" charset="-128"/>
              <a:cs typeface="Arial Unicode MS" pitchFamily="34" charset="-128"/>
            </a:endParaRPr>
          </a:p>
          <a:p>
            <a:pPr marL="457200" indent="-457200"/>
            <a:r>
              <a:rPr lang="en-US" sz="2800" dirty="0" smtClean="0">
                <a:solidFill>
                  <a:schemeClr val="tx1"/>
                </a:solidFill>
                <a:latin typeface="Antiqua" pitchFamily="2" charset="0"/>
                <a:ea typeface="Arial Unicode MS" pitchFamily="34" charset="-128"/>
                <a:cs typeface="Arial Unicode MS" pitchFamily="34" charset="-128"/>
              </a:rPr>
              <a:t>7. He was forbidden …    leave the house.</a:t>
            </a:r>
          </a:p>
          <a:p>
            <a:pPr marL="457200" indent="-457200"/>
            <a:endParaRPr lang="en-US" sz="2800" dirty="0" smtClean="0">
              <a:solidFill>
                <a:schemeClr val="tx1"/>
              </a:solidFill>
              <a:latin typeface="Antiqua" pitchFamily="2" charset="0"/>
              <a:ea typeface="Arial Unicode MS" pitchFamily="34" charset="-128"/>
              <a:cs typeface="Arial Unicode MS" pitchFamily="34" charset="-128"/>
            </a:endParaRPr>
          </a:p>
          <a:p>
            <a:pPr marL="457200" indent="-457200"/>
            <a:r>
              <a:rPr lang="en-US" sz="2800" dirty="0" smtClean="0">
                <a:solidFill>
                  <a:schemeClr val="tx1"/>
                </a:solidFill>
                <a:latin typeface="Antiqua" pitchFamily="2" charset="0"/>
                <a:ea typeface="Arial Unicode MS" pitchFamily="34" charset="-128"/>
                <a:cs typeface="Arial Unicode MS" pitchFamily="34" charset="-128"/>
              </a:rPr>
              <a:t>8. Let Marat  …    have go on the computer.</a:t>
            </a:r>
          </a:p>
          <a:p>
            <a:pPr marL="457200" indent="-457200"/>
            <a:endParaRPr lang="en-US" dirty="0" smtClean="0">
              <a:solidFill>
                <a:schemeClr val="tx1"/>
              </a:solidFill>
              <a:latin typeface="Antiqua" pitchFamily="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928662" y="500042"/>
            <a:ext cx="7772400" cy="593736"/>
          </a:xfr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3600" cap="none" dirty="0" smtClean="0"/>
              <a:t>Put</a:t>
            </a:r>
            <a:r>
              <a:rPr lang="en-US" sz="3200" cap="none" dirty="0" smtClean="0"/>
              <a:t>   </a:t>
            </a:r>
            <a:r>
              <a:rPr lang="en-US" sz="3200" b="1" i="1" cap="none" dirty="0" smtClean="0">
                <a:solidFill>
                  <a:srgbClr val="FF0000"/>
                </a:solidFill>
              </a:rPr>
              <a:t>to</a:t>
            </a:r>
            <a:r>
              <a:rPr lang="en-US" sz="3200" cap="none" dirty="0" smtClean="0"/>
              <a:t>   into the gaps where it is necessary</a:t>
            </a:r>
            <a:endParaRPr lang="ru-RU" sz="3200" cap="none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868" y="1857364"/>
            <a:ext cx="642942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>
                <a:solidFill>
                  <a:srgbClr val="FF0000"/>
                </a:solidFill>
              </a:rPr>
              <a:t>-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71736" y="5429264"/>
            <a:ext cx="642942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>
                <a:solidFill>
                  <a:srgbClr val="FF0000"/>
                </a:solidFill>
              </a:rPr>
              <a:t>-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5008" y="2928934"/>
            <a:ext cx="642942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>
                <a:solidFill>
                  <a:srgbClr val="FF0000"/>
                </a:solidFill>
              </a:rPr>
              <a:t>to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43306" y="4429132"/>
            <a:ext cx="642942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>
                <a:solidFill>
                  <a:srgbClr val="FF0000"/>
                </a:solidFill>
              </a:rPr>
              <a:t>to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548680"/>
            <a:ext cx="3707904" cy="72008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Betty's adventures</a:t>
            </a:r>
          </a:p>
        </p:txBody>
      </p:sp>
      <p:pic>
        <p:nvPicPr>
          <p:cNvPr id="1026" name="Picture 2" descr="http://www.anglaisfacile.com/cgi2/myexam/images/17156.jpg"/>
          <p:cNvPicPr>
            <a:picLocks noChangeAspect="1" noChangeArrowheads="1"/>
          </p:cNvPicPr>
          <p:nvPr/>
        </p:nvPicPr>
        <p:blipFill>
          <a:blip r:embed="rId2" cstate="print"/>
          <a:srcRect b="51064"/>
          <a:stretch>
            <a:fillRect/>
          </a:stretch>
        </p:blipFill>
        <p:spPr bwMode="auto">
          <a:xfrm>
            <a:off x="1763688" y="1312300"/>
            <a:ext cx="7272808" cy="5327754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anglaisfacile.com/cgi2/myexam/images/17156.jpg"/>
          <p:cNvPicPr>
            <a:picLocks noChangeAspect="1" noChangeArrowheads="1"/>
          </p:cNvPicPr>
          <p:nvPr/>
        </p:nvPicPr>
        <p:blipFill>
          <a:blip r:embed="rId2" cstate="print"/>
          <a:srcRect t="48882"/>
          <a:stretch>
            <a:fillRect/>
          </a:stretch>
        </p:blipFill>
        <p:spPr bwMode="auto">
          <a:xfrm>
            <a:off x="1259632" y="1772816"/>
            <a:ext cx="7668753" cy="4824536"/>
          </a:xfrm>
          <a:prstGeom prst="rect">
            <a:avLst/>
          </a:prstGeom>
          <a:noFill/>
        </p:spPr>
      </p:pic>
      <p:sp>
        <p:nvSpPr>
          <p:cNvPr id="5" name="Текст 2"/>
          <p:cNvSpPr>
            <a:spLocks noGrp="1"/>
          </p:cNvSpPr>
          <p:nvPr>
            <p:ph type="body" idx="1"/>
          </p:nvPr>
        </p:nvSpPr>
        <p:spPr>
          <a:xfrm>
            <a:off x="0" y="908720"/>
            <a:ext cx="3995936" cy="648071"/>
          </a:xfrm>
        </p:spPr>
        <p:txBody>
          <a:bodyPr/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Betty's adventures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1. Where is Betty? In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1) London 2) Punta Cana 3) Canada</a:t>
            </a:r>
          </a:p>
          <a:p>
            <a:pPr>
              <a:buNone/>
            </a:pPr>
            <a:r>
              <a:rPr lang="en-US" sz="2400" b="1" dirty="0" smtClean="0"/>
              <a:t>2. Why is she still there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1) She met a new boyfriend 2) Her passport has been lost 3) She found a good job</a:t>
            </a: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3. How long has she been stuck in this place? for 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1) one month 2) two weeks 3) one year</a:t>
            </a:r>
            <a:endParaRPr lang="en-US" sz="2400" b="1" dirty="0" smtClean="0"/>
          </a:p>
          <a:p>
            <a:pPr marL="457200" indent="-457200">
              <a:buNone/>
            </a:pPr>
            <a:r>
              <a:rPr lang="en-US" sz="2400" b="1" dirty="0" smtClean="0"/>
              <a:t>4. What did she expect? 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1) Bobby's help 2) Being forsaken 3) Bobby’s </a:t>
            </a:r>
            <a:r>
              <a:rPr lang="en-US" sz="2000" b="1" dirty="0" err="1" smtClean="0">
                <a:solidFill>
                  <a:srgbClr val="C00000"/>
                </a:solidFill>
              </a:rPr>
              <a:t>disparition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endParaRPr lang="en-US" sz="2000" b="1" dirty="0" smtClean="0"/>
          </a:p>
          <a:p>
            <a:pPr marL="457200" indent="-457200">
              <a:buNone/>
            </a:pPr>
            <a:r>
              <a:rPr lang="en-US" sz="2400" b="1" dirty="0" smtClean="0"/>
              <a:t>5. When, at last, Bobby arrived, she </a:t>
            </a:r>
          </a:p>
          <a:p>
            <a:pPr marL="457200" indent="-457200">
              <a:buAutoNum type="arabicParenR"/>
            </a:pPr>
            <a:r>
              <a:rPr lang="en-US" sz="2000" b="1" dirty="0" smtClean="0">
                <a:solidFill>
                  <a:srgbClr val="C00000"/>
                </a:solidFill>
              </a:rPr>
              <a:t>rushed to see him 2) she slammed the door</a:t>
            </a:r>
            <a:endParaRPr lang="en-US" sz="2400" b="1" dirty="0" smtClean="0"/>
          </a:p>
          <a:p>
            <a:pPr marL="457200" indent="-457200">
              <a:buNone/>
            </a:pPr>
            <a:r>
              <a:rPr lang="en-US" sz="2400" b="1" dirty="0" smtClean="0"/>
              <a:t>6. She wanted him to help her but Bobby pretended 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1) not to understand 2) to be too tired 3) to be too angry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</TotalTime>
  <Words>488</Words>
  <Application>Microsoft Office PowerPoint</Application>
  <PresentationFormat>Экран (4:3)</PresentationFormat>
  <Paragraphs>124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What age young people can…?</vt:lpstr>
      <vt:lpstr>Young people in Britain can…</vt:lpstr>
      <vt:lpstr>Young people in Russia  can…</vt:lpstr>
      <vt:lpstr>Young people can…</vt:lpstr>
      <vt:lpstr>Put   to   into the gaps where it is necessary</vt:lpstr>
      <vt:lpstr>Put   to   into the gaps where it is necessary</vt:lpstr>
      <vt:lpstr>Слайд 7</vt:lpstr>
      <vt:lpstr>Слайд 8</vt:lpstr>
      <vt:lpstr>Test</vt:lpstr>
      <vt:lpstr>Слайд 10</vt:lpstr>
      <vt:lpstr>Answers:</vt:lpstr>
      <vt:lpstr>Resources:</vt:lpstr>
    </vt:vector>
  </TitlesOfParts>
  <Company>Компьютеры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age young people  in Britain can</dc:title>
  <dc:creator>Аня</dc:creator>
  <cp:lastModifiedBy>Ермакова</cp:lastModifiedBy>
  <cp:revision>67</cp:revision>
  <dcterms:created xsi:type="dcterms:W3CDTF">2009-04-24T14:32:12Z</dcterms:created>
  <dcterms:modified xsi:type="dcterms:W3CDTF">2013-05-26T09:08:00Z</dcterms:modified>
</cp:coreProperties>
</file>