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0" r:id="rId6"/>
    <p:sldId id="258" r:id="rId7"/>
    <p:sldId id="264" r:id="rId8"/>
    <p:sldId id="265" r:id="rId9"/>
    <p:sldId id="270" r:id="rId10"/>
    <p:sldId id="271" r:id="rId11"/>
    <p:sldId id="274" r:id="rId12"/>
    <p:sldId id="272" r:id="rId13"/>
    <p:sldId id="263" r:id="rId14"/>
    <p:sldId id="273" r:id="rId15"/>
    <p:sldId id="276" r:id="rId16"/>
    <p:sldId id="275"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BC8F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B5594A29-A25D-4516-8FC4-244FC9CF03A1}" type="datetimeFigureOut">
              <a:rPr lang="ru-RU" smtClean="0"/>
              <a:pPr/>
              <a:t>06.05.2013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03D8014-1ADA-4E30-85FF-5187BBCFDD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5594A29-A25D-4516-8FC4-244FC9CF03A1}" type="datetimeFigureOut">
              <a:rPr lang="ru-RU" smtClean="0"/>
              <a:pPr/>
              <a:t>06.05.2013</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03D8014-1ADA-4E30-85FF-5187BBCFDD0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Passive Voice</a:t>
            </a:r>
            <a:endParaRPr lang="ru-RU" dirty="0"/>
          </a:p>
        </p:txBody>
      </p:sp>
      <p:sp>
        <p:nvSpPr>
          <p:cNvPr id="3" name="Подзаголовок 2"/>
          <p:cNvSpPr>
            <a:spLocks noGrp="1"/>
          </p:cNvSpPr>
          <p:nvPr>
            <p:ph type="subTitle" idx="1"/>
          </p:nvPr>
        </p:nvSpPr>
        <p:spPr/>
        <p:txBody>
          <a:bodyPr/>
          <a:lstStyle/>
          <a:p>
            <a:r>
              <a:rPr lang="ru-RU" dirty="0" smtClean="0"/>
              <a:t>Пассивный залог</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alpha val="6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1124744"/>
          </a:xfrm>
        </p:spPr>
        <p:txBody>
          <a:bodyPr/>
          <a:lstStyle/>
          <a:p>
            <a:r>
              <a:rPr lang="en-US" dirty="0" smtClean="0">
                <a:solidFill>
                  <a:srgbClr val="FFFF00"/>
                </a:solidFill>
                <a:latin typeface="Aharoni" pitchFamily="2" charset="-79"/>
                <a:cs typeface="Aharoni" pitchFamily="2" charset="-79"/>
              </a:rPr>
              <a:t>Exercise</a:t>
            </a:r>
            <a:endParaRPr lang="ru-RU" dirty="0">
              <a:solidFill>
                <a:srgbClr val="FFFF00"/>
              </a:solidFill>
              <a:cs typeface="Aharoni" pitchFamily="2" charset="-79"/>
            </a:endParaRPr>
          </a:p>
        </p:txBody>
      </p:sp>
      <p:sp>
        <p:nvSpPr>
          <p:cNvPr id="3" name="Содержимое 2"/>
          <p:cNvSpPr>
            <a:spLocks noGrp="1"/>
          </p:cNvSpPr>
          <p:nvPr>
            <p:ph idx="1"/>
          </p:nvPr>
        </p:nvSpPr>
        <p:spPr>
          <a:xfrm>
            <a:off x="0" y="836712"/>
            <a:ext cx="9144000" cy="6021288"/>
          </a:xfrm>
        </p:spPr>
        <p:txBody>
          <a:bodyPr/>
          <a:lstStyle/>
          <a:p>
            <a:pPr>
              <a:buNone/>
            </a:pPr>
            <a:r>
              <a:rPr lang="en-US" sz="2600" b="1" i="1" dirty="0">
                <a:solidFill>
                  <a:schemeClr val="tx1"/>
                </a:solidFill>
                <a:latin typeface="Algerian" pitchFamily="82" charset="0"/>
              </a:rPr>
              <a:t>WRITE THE FOLLOWING SENTENCES INTO PASSIVE </a:t>
            </a:r>
            <a:r>
              <a:rPr lang="en-US" sz="2600" b="1" i="1" dirty="0" smtClean="0">
                <a:solidFill>
                  <a:schemeClr val="tx1"/>
                </a:solidFill>
                <a:latin typeface="Algerian" pitchFamily="82" charset="0"/>
              </a:rPr>
              <a:t>VOICE</a:t>
            </a:r>
          </a:p>
          <a:p>
            <a:pPr>
              <a:buNone/>
            </a:pPr>
            <a:endParaRPr lang="ru-RU" sz="2600" i="1" dirty="0">
              <a:solidFill>
                <a:schemeClr val="tx1"/>
              </a:solidFill>
            </a:endParaRPr>
          </a:p>
          <a:p>
            <a:pPr>
              <a:buNone/>
            </a:pPr>
            <a:r>
              <a:rPr lang="en-US" sz="2400" dirty="0">
                <a:solidFill>
                  <a:schemeClr val="tx1"/>
                </a:solidFill>
                <a:latin typeface="+mn-lt"/>
                <a:ea typeface="+mn-ea"/>
                <a:cs typeface="+mn-cs"/>
              </a:rPr>
              <a:t>21.-Thousands of people have left the houses in the village.</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22.-Mr and </a:t>
            </a:r>
            <a:r>
              <a:rPr lang="en-US" sz="2400" dirty="0" err="1">
                <a:solidFill>
                  <a:schemeClr val="tx1"/>
                </a:solidFill>
                <a:latin typeface="+mn-lt"/>
                <a:ea typeface="+mn-ea"/>
                <a:cs typeface="+mn-cs"/>
              </a:rPr>
              <a:t>Mrs</a:t>
            </a:r>
            <a:r>
              <a:rPr lang="en-US" sz="2400" dirty="0">
                <a:solidFill>
                  <a:schemeClr val="tx1"/>
                </a:solidFill>
                <a:latin typeface="+mn-lt"/>
                <a:ea typeface="+mn-ea"/>
                <a:cs typeface="+mn-cs"/>
              </a:rPr>
              <a:t> Rush brought their son to Canada.</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23.-Policemen are evacuating people after the explosion.</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24.-Lorebnzo never saw Isabel in the golf club.</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25.-He escaped when they were moving him from one prison to another.</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26.-They are demolishing the entire block of houses.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27.-Has someone taken my wallet?</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28.-You need not send this letter to the office.</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29.-Chinese people made the first paper.</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30.-The Filipino scientist Gregorio Zara invented the videophone.</a:t>
            </a:r>
            <a:endParaRPr lang="ru-RU" sz="2400" dirty="0">
              <a:solidFill>
                <a:schemeClr val="tx1"/>
              </a:solidFill>
              <a:latin typeface="+mn-lt"/>
              <a:ea typeface="+mn-ea"/>
              <a:cs typeface="+mn-cs"/>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676456" cy="1052736"/>
          </a:xfrm>
        </p:spPr>
        <p:txBody>
          <a:bodyPr/>
          <a:lstStyle/>
          <a:p>
            <a:r>
              <a:rPr lang="en-US" b="1" dirty="0" smtClean="0">
                <a:solidFill>
                  <a:schemeClr val="accent2">
                    <a:lumMod val="75000"/>
                  </a:schemeClr>
                </a:solidFill>
                <a:effectLst>
                  <a:outerShdw blurRad="38100" dist="38100" dir="2700000" algn="tl">
                    <a:srgbClr val="000000">
                      <a:alpha val="43137"/>
                    </a:srgbClr>
                  </a:outerShdw>
                </a:effectLst>
                <a:latin typeface="Aharoni" pitchFamily="2" charset="-79"/>
                <a:cs typeface="Aharoni" pitchFamily="2" charset="-79"/>
              </a:rPr>
              <a:t>Test</a:t>
            </a:r>
            <a:endParaRPr lang="ru-RU" b="1" dirty="0">
              <a:solidFill>
                <a:schemeClr val="accent2">
                  <a:lumMod val="75000"/>
                </a:schemeClr>
              </a:solidFill>
              <a:effectLst>
                <a:outerShdw blurRad="38100" dist="38100" dir="2700000" algn="tl">
                  <a:srgbClr val="000000">
                    <a:alpha val="43137"/>
                  </a:srgbClr>
                </a:outerShdw>
              </a:effectLst>
              <a:cs typeface="Aharoni" pitchFamily="2" charset="-79"/>
            </a:endParaRPr>
          </a:p>
        </p:txBody>
      </p:sp>
      <p:sp>
        <p:nvSpPr>
          <p:cNvPr id="3" name="Содержимое 2"/>
          <p:cNvSpPr>
            <a:spLocks noGrp="1"/>
          </p:cNvSpPr>
          <p:nvPr>
            <p:ph idx="1"/>
          </p:nvPr>
        </p:nvSpPr>
        <p:spPr>
          <a:xfrm>
            <a:off x="0" y="764704"/>
            <a:ext cx="9144000" cy="5472608"/>
          </a:xfrm>
        </p:spPr>
        <p:txBody>
          <a:bodyPr/>
          <a:lstStyle/>
          <a:p>
            <a:pPr>
              <a:buNone/>
            </a:pPr>
            <a:r>
              <a:rPr lang="en-US" b="1" i="1" dirty="0">
                <a:solidFill>
                  <a:schemeClr val="tx1"/>
                </a:solidFill>
                <a:latin typeface="+mn-lt"/>
                <a:ea typeface="+mn-ea"/>
                <a:cs typeface="+mn-cs"/>
              </a:rPr>
              <a:t>Choose the correct </a:t>
            </a:r>
            <a:r>
              <a:rPr lang="en-US" b="1" i="1" dirty="0" smtClean="0">
                <a:solidFill>
                  <a:schemeClr val="tx1"/>
                </a:solidFill>
                <a:latin typeface="+mn-lt"/>
                <a:ea typeface="+mn-ea"/>
                <a:cs typeface="+mn-cs"/>
              </a:rPr>
              <a:t>form</a:t>
            </a:r>
          </a:p>
          <a:p>
            <a:pPr>
              <a:buNone/>
            </a:pPr>
            <a:endParaRPr lang="en-US" dirty="0">
              <a:solidFill>
                <a:schemeClr val="tx1"/>
              </a:solidFill>
              <a:latin typeface="+mn-lt"/>
              <a:ea typeface="+mn-ea"/>
              <a:cs typeface="+mn-cs"/>
            </a:endParaRPr>
          </a:p>
          <a:p>
            <a:pPr>
              <a:buNone/>
            </a:pPr>
            <a:r>
              <a:rPr lang="en-US" sz="2400" dirty="0">
                <a:solidFill>
                  <a:schemeClr val="tx1"/>
                </a:solidFill>
                <a:latin typeface="+mn-lt"/>
                <a:ea typeface="+mn-ea"/>
                <a:cs typeface="+mn-cs"/>
              </a:rPr>
              <a:t>1.America … by Columbus in 1498.</a:t>
            </a:r>
          </a:p>
          <a:p>
            <a:pPr>
              <a:buNone/>
            </a:pPr>
            <a:r>
              <a:rPr lang="en-US" sz="2400" dirty="0">
                <a:solidFill>
                  <a:schemeClr val="tx1"/>
                </a:solidFill>
                <a:latin typeface="+mn-lt"/>
                <a:ea typeface="+mn-ea"/>
                <a:cs typeface="+mn-cs"/>
              </a:rPr>
              <a:t>a). is discovered b). was discovered b). discovered</a:t>
            </a:r>
          </a:p>
          <a:p>
            <a:pPr>
              <a:buNone/>
            </a:pPr>
            <a:r>
              <a:rPr lang="en-US" sz="2400" dirty="0">
                <a:solidFill>
                  <a:schemeClr val="tx1"/>
                </a:solidFill>
                <a:latin typeface="+mn-lt"/>
                <a:ea typeface="+mn-ea"/>
                <a:cs typeface="+mn-cs"/>
              </a:rPr>
              <a:t>2.The houses … of stone and wood.</a:t>
            </a:r>
          </a:p>
          <a:p>
            <a:pPr>
              <a:buNone/>
            </a:pPr>
            <a:r>
              <a:rPr lang="en-US" sz="2400" dirty="0">
                <a:solidFill>
                  <a:schemeClr val="tx1"/>
                </a:solidFill>
                <a:latin typeface="+mn-lt"/>
                <a:ea typeface="+mn-ea"/>
                <a:cs typeface="+mn-cs"/>
              </a:rPr>
              <a:t>a) were built b)are built c). are being built</a:t>
            </a:r>
          </a:p>
          <a:p>
            <a:pPr>
              <a:buNone/>
            </a:pPr>
            <a:r>
              <a:rPr lang="en-US" sz="2400" dirty="0">
                <a:solidFill>
                  <a:schemeClr val="tx1"/>
                </a:solidFill>
                <a:latin typeface="+mn-lt"/>
                <a:ea typeface="+mn-ea"/>
                <a:cs typeface="+mn-cs"/>
              </a:rPr>
              <a:t>3.The article … already … .</a:t>
            </a:r>
          </a:p>
          <a:p>
            <a:pPr>
              <a:buNone/>
            </a:pPr>
            <a:r>
              <a:rPr lang="en-US" sz="2400" dirty="0">
                <a:solidFill>
                  <a:schemeClr val="tx1"/>
                </a:solidFill>
                <a:latin typeface="+mn-lt"/>
                <a:ea typeface="+mn-ea"/>
                <a:cs typeface="+mn-cs"/>
              </a:rPr>
              <a:t>a). had … been typed b). will be typed c). has … been typed</a:t>
            </a:r>
          </a:p>
          <a:p>
            <a:pPr>
              <a:buNone/>
            </a:pPr>
            <a:r>
              <a:rPr lang="en-US" sz="2400" dirty="0">
                <a:solidFill>
                  <a:schemeClr val="tx1"/>
                </a:solidFill>
                <a:latin typeface="+mn-lt"/>
                <a:ea typeface="+mn-ea"/>
                <a:cs typeface="+mn-cs"/>
              </a:rPr>
              <a:t>4.These letters … tomorrow.</a:t>
            </a:r>
          </a:p>
          <a:p>
            <a:pPr>
              <a:buNone/>
            </a:pPr>
            <a:r>
              <a:rPr lang="en-US" sz="2400" dirty="0">
                <a:solidFill>
                  <a:schemeClr val="tx1"/>
                </a:solidFill>
                <a:latin typeface="+mn-lt"/>
                <a:ea typeface="+mn-ea"/>
                <a:cs typeface="+mn-cs"/>
              </a:rPr>
              <a:t>a)are mailed b).were mailed c). will be mailed</a:t>
            </a:r>
          </a:p>
          <a:p>
            <a:pPr>
              <a:buNone/>
            </a:pPr>
            <a:r>
              <a:rPr lang="en-US" sz="2400" dirty="0">
                <a:solidFill>
                  <a:schemeClr val="tx1"/>
                </a:solidFill>
                <a:latin typeface="+mn-lt"/>
                <a:ea typeface="+mn-ea"/>
                <a:cs typeface="+mn-cs"/>
              </a:rPr>
              <a:t>5.The fish … very well.</a:t>
            </a:r>
          </a:p>
          <a:p>
            <a:pPr>
              <a:buNone/>
            </a:pPr>
            <a:r>
              <a:rPr lang="en-US" sz="2400" dirty="0">
                <a:solidFill>
                  <a:schemeClr val="tx1"/>
                </a:solidFill>
                <a:latin typeface="+mn-lt"/>
                <a:ea typeface="+mn-ea"/>
                <a:cs typeface="+mn-cs"/>
              </a:rPr>
              <a:t>a). was cooked b). had been cooked c). will be </a:t>
            </a:r>
            <a:r>
              <a:rPr lang="en-US" sz="2400" dirty="0" smtClean="0">
                <a:solidFill>
                  <a:schemeClr val="tx1"/>
                </a:solidFill>
                <a:latin typeface="+mn-lt"/>
                <a:ea typeface="+mn-ea"/>
                <a:cs typeface="+mn-cs"/>
              </a:rPr>
              <a:t>cooked</a:t>
            </a:r>
            <a:endParaRPr lang="en-US" sz="2400" dirty="0">
              <a:solidFill>
                <a:schemeClr val="tx1"/>
              </a:solidFill>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32656"/>
            <a:ext cx="9144000" cy="7560840"/>
          </a:xfrm>
        </p:spPr>
        <p:txBody>
          <a:bodyPr/>
          <a:lstStyle/>
          <a:p>
            <a:pPr>
              <a:buNone/>
            </a:pPr>
            <a:r>
              <a:rPr lang="en-US" sz="2800" b="1" i="1" dirty="0" smtClean="0">
                <a:solidFill>
                  <a:schemeClr val="tx1"/>
                </a:solidFill>
                <a:latin typeface="+mn-lt"/>
                <a:ea typeface="+mn-ea"/>
                <a:cs typeface="+mn-cs"/>
              </a:rPr>
              <a:t>Choose the correct form</a:t>
            </a:r>
            <a:endParaRPr lang="en-US" sz="2800" dirty="0" smtClean="0">
              <a:solidFill>
                <a:schemeClr val="tx1"/>
              </a:solidFill>
              <a:latin typeface="+mn-lt"/>
              <a:ea typeface="+mn-ea"/>
              <a:cs typeface="+mn-cs"/>
            </a:endParaRPr>
          </a:p>
          <a:p>
            <a:pPr>
              <a:buNone/>
            </a:pP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6.Moscow University … in 1755.</a:t>
            </a:r>
          </a:p>
          <a:p>
            <a:pPr>
              <a:buNone/>
            </a:pPr>
            <a:r>
              <a:rPr lang="en-US" sz="2400" dirty="0" smtClean="0">
                <a:solidFill>
                  <a:schemeClr val="tx1"/>
                </a:solidFill>
                <a:latin typeface="+mn-lt"/>
                <a:ea typeface="+mn-ea"/>
                <a:cs typeface="+mn-cs"/>
              </a:rPr>
              <a:t>a). is founded b). was founded c).will be founded</a:t>
            </a:r>
          </a:p>
          <a:p>
            <a:pPr>
              <a:buNone/>
            </a:pPr>
            <a:r>
              <a:rPr lang="en-US" sz="2400" dirty="0" smtClean="0">
                <a:solidFill>
                  <a:schemeClr val="tx1"/>
                </a:solidFill>
                <a:latin typeface="+mn-lt"/>
                <a:ea typeface="+mn-ea"/>
                <a:cs typeface="+mn-cs"/>
              </a:rPr>
              <a:t>7.Three foreign languages … in our school next year.</a:t>
            </a:r>
          </a:p>
          <a:p>
            <a:pPr>
              <a:buNone/>
            </a:pPr>
            <a:r>
              <a:rPr lang="en-US" sz="2400" dirty="0" smtClean="0">
                <a:solidFill>
                  <a:schemeClr val="tx1"/>
                </a:solidFill>
                <a:latin typeface="+mn-lt"/>
                <a:ea typeface="+mn-ea"/>
                <a:cs typeface="+mn-cs"/>
              </a:rPr>
              <a:t>a). is taught b). was taught c). will be taught</a:t>
            </a:r>
          </a:p>
          <a:p>
            <a:pPr>
              <a:buNone/>
            </a:pPr>
            <a:r>
              <a:rPr lang="en-US" sz="2400" dirty="0" smtClean="0">
                <a:solidFill>
                  <a:schemeClr val="tx1"/>
                </a:solidFill>
                <a:latin typeface="+mn-lt"/>
                <a:ea typeface="+mn-ea"/>
                <a:cs typeface="+mn-cs"/>
              </a:rPr>
              <a:t>8.The doctor … an hour ago.</a:t>
            </a:r>
          </a:p>
          <a:p>
            <a:pPr>
              <a:buNone/>
            </a:pPr>
            <a:r>
              <a:rPr lang="en-US" sz="2400" dirty="0" smtClean="0">
                <a:solidFill>
                  <a:schemeClr val="tx1"/>
                </a:solidFill>
                <a:latin typeface="+mn-lt"/>
                <a:ea typeface="+mn-ea"/>
                <a:cs typeface="+mn-cs"/>
              </a:rPr>
              <a:t>a). send for b). is sent for c).was sent for</a:t>
            </a:r>
          </a:p>
          <a:p>
            <a:pPr>
              <a:buNone/>
            </a:pPr>
            <a:r>
              <a:rPr lang="en-US" sz="2400" dirty="0" smtClean="0">
                <a:solidFill>
                  <a:schemeClr val="tx1"/>
                </a:solidFill>
                <a:latin typeface="+mn-lt"/>
                <a:ea typeface="+mn-ea"/>
                <a:cs typeface="+mn-cs"/>
              </a:rPr>
              <a:t>9.English … in many countries of the world.</a:t>
            </a:r>
          </a:p>
          <a:p>
            <a:pPr>
              <a:buNone/>
            </a:pPr>
            <a:r>
              <a:rPr lang="en-US" sz="2400" dirty="0" smtClean="0">
                <a:solidFill>
                  <a:schemeClr val="tx1"/>
                </a:solidFill>
                <a:latin typeface="+mn-lt"/>
                <a:ea typeface="+mn-ea"/>
                <a:cs typeface="+mn-cs"/>
              </a:rPr>
              <a:t>a). is being spoken b). spoke c). is spoken</a:t>
            </a:r>
          </a:p>
          <a:p>
            <a:pPr>
              <a:buNone/>
            </a:pPr>
            <a:r>
              <a:rPr lang="en-US" sz="2400" dirty="0" smtClean="0">
                <a:solidFill>
                  <a:schemeClr val="tx1"/>
                </a:solidFill>
                <a:latin typeface="+mn-lt"/>
                <a:ea typeface="+mn-ea"/>
                <a:cs typeface="+mn-cs"/>
              </a:rPr>
              <a:t>10.Most of the Earth’s surface(</a:t>
            </a:r>
            <a:r>
              <a:rPr lang="en-US" sz="2400" dirty="0" err="1" smtClean="0">
                <a:solidFill>
                  <a:schemeClr val="tx1"/>
                </a:solidFill>
                <a:latin typeface="+mn-lt"/>
                <a:ea typeface="+mn-ea"/>
                <a:cs typeface="+mn-cs"/>
              </a:rPr>
              <a:t>поверхность</a:t>
            </a:r>
            <a:r>
              <a:rPr lang="en-US" sz="2400" dirty="0" smtClean="0">
                <a:solidFill>
                  <a:schemeClr val="tx1"/>
                </a:solidFill>
                <a:latin typeface="+mn-lt"/>
                <a:ea typeface="+mn-ea"/>
                <a:cs typeface="+mn-cs"/>
              </a:rPr>
              <a:t> </a:t>
            </a:r>
            <a:r>
              <a:rPr lang="en-US" sz="2400" dirty="0" err="1" smtClean="0">
                <a:solidFill>
                  <a:schemeClr val="tx1"/>
                </a:solidFill>
                <a:latin typeface="+mn-lt"/>
                <a:ea typeface="+mn-ea"/>
                <a:cs typeface="+mn-cs"/>
              </a:rPr>
              <a:t>Земли</a:t>
            </a:r>
            <a:r>
              <a:rPr lang="en-US" sz="2400" dirty="0" smtClean="0">
                <a:solidFill>
                  <a:schemeClr val="tx1"/>
                </a:solidFill>
                <a:latin typeface="+mn-lt"/>
                <a:ea typeface="+mn-ea"/>
                <a:cs typeface="+mn-cs"/>
              </a:rPr>
              <a:t>) … by water.</a:t>
            </a:r>
          </a:p>
          <a:p>
            <a:pPr>
              <a:buNone/>
            </a:pPr>
            <a:r>
              <a:rPr lang="en-US" sz="2400" dirty="0" smtClean="0">
                <a:solidFill>
                  <a:schemeClr val="tx1"/>
                </a:solidFill>
                <a:latin typeface="+mn-lt"/>
                <a:ea typeface="+mn-ea"/>
                <a:cs typeface="+mn-cs"/>
              </a:rPr>
              <a:t>a). is covered b) </a:t>
            </a:r>
            <a:r>
              <a:rPr lang="en-US" sz="2400" dirty="0" err="1" smtClean="0">
                <a:solidFill>
                  <a:schemeClr val="tx1"/>
                </a:solidFill>
                <a:latin typeface="+mn-lt"/>
                <a:ea typeface="+mn-ea"/>
                <a:cs typeface="+mn-cs"/>
              </a:rPr>
              <a:t>coveres</a:t>
            </a:r>
            <a:r>
              <a:rPr lang="en-US" sz="2400" dirty="0" smtClean="0">
                <a:solidFill>
                  <a:schemeClr val="tx1"/>
                </a:solidFill>
                <a:latin typeface="+mn-lt"/>
                <a:ea typeface="+mn-ea"/>
                <a:cs typeface="+mn-cs"/>
              </a:rPr>
              <a:t> c) was covered</a:t>
            </a:r>
            <a:r>
              <a:rPr lang="en-US" sz="2800" b="1" dirty="0" smtClean="0">
                <a:solidFill>
                  <a:schemeClr val="tx1"/>
                </a:solidFill>
                <a:latin typeface="+mn-lt"/>
                <a:ea typeface="+mn-ea"/>
                <a:cs typeface="+mn-cs"/>
              </a:rPr>
              <a:t> </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0728"/>
          </a:xfrm>
        </p:spPr>
        <p:txBody>
          <a:bodyPr/>
          <a:lstStyle/>
          <a:p>
            <a:r>
              <a:rPr lang="en-US" b="1" dirty="0" smtClean="0">
                <a:solidFill>
                  <a:srgbClr val="A50021"/>
                </a:solidFill>
                <a:latin typeface="+mn-lt"/>
                <a:ea typeface="+mn-ea"/>
                <a:cs typeface="+mn-cs"/>
              </a:rPr>
              <a:t>Unity of Judicial System</a:t>
            </a:r>
            <a:r>
              <a:rPr lang="en-US" dirty="0" smtClean="0">
                <a:solidFill>
                  <a:schemeClr val="tx1"/>
                </a:solidFill>
                <a:latin typeface="+mn-lt"/>
                <a:ea typeface="+mn-ea"/>
                <a:cs typeface="+mn-cs"/>
              </a:rPr>
              <a:t> </a:t>
            </a:r>
            <a:endParaRPr lang="ru-RU" dirty="0"/>
          </a:p>
        </p:txBody>
      </p:sp>
      <p:sp>
        <p:nvSpPr>
          <p:cNvPr id="3" name="Содержимое 2"/>
          <p:cNvSpPr>
            <a:spLocks noGrp="1"/>
          </p:cNvSpPr>
          <p:nvPr>
            <p:ph idx="1"/>
          </p:nvPr>
        </p:nvSpPr>
        <p:spPr>
          <a:xfrm>
            <a:off x="-180528" y="836712"/>
            <a:ext cx="9324528" cy="6021288"/>
          </a:xfrm>
        </p:spPr>
        <p:txBody>
          <a:bodyPr/>
          <a:lstStyle/>
          <a:p>
            <a:pPr indent="342900" algn="just">
              <a:buNone/>
            </a:pPr>
            <a:r>
              <a:rPr lang="en-US" sz="2400" dirty="0" smtClean="0">
                <a:solidFill>
                  <a:schemeClr val="tx1"/>
                </a:solidFill>
                <a:latin typeface="+mn-lt"/>
                <a:ea typeface="+mn-ea"/>
                <a:cs typeface="+mn-cs"/>
              </a:rPr>
              <a:t>Unity </a:t>
            </a:r>
            <a:r>
              <a:rPr lang="en-US" sz="2400" dirty="0">
                <a:solidFill>
                  <a:schemeClr val="tx1"/>
                </a:solidFill>
                <a:latin typeface="+mn-lt"/>
                <a:ea typeface="+mn-ea"/>
                <a:cs typeface="+mn-cs"/>
              </a:rPr>
              <a:t>of judicial system of the Russian Federation is ensured by: establishment of judicial system of the Russian Federation by the Constitution of the Russian Federation and this Federal Constitutional Law; observance of the rules of court procedure established by federal laws by all federal courts and Justices of the Peace;   application of the Constitution of the Russian Federation, federal constitutional laws, federal laws universally recognized principles and norms of the international law and international treaties of the Russian Federation, and also constitutions (by-laws) and other laws of the subjects of the Russian Federation by all courts; acceptance of compulsory execution of judicial decisions, which came into legal force, on the whole territory of the Russian Federation; legislative securing of the unity of judicial status; financing of federal courts and Justices of the Peace from federal budget</a:t>
            </a:r>
            <a:r>
              <a:rPr lang="en-US" sz="2400" dirty="0" smtClean="0">
                <a:solidFill>
                  <a:schemeClr val="tx1"/>
                </a:solidFill>
                <a:latin typeface="+mn-lt"/>
                <a:ea typeface="+mn-ea"/>
                <a:cs typeface="+mn-cs"/>
              </a:rPr>
              <a:t>.</a:t>
            </a:r>
            <a:endParaRPr lang="en-US" sz="2400" dirty="0">
              <a:solidFill>
                <a:schemeClr val="tx1"/>
              </a:solidFill>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lstStyle/>
          <a:p>
            <a:r>
              <a:rPr lang="en-US" b="1" dirty="0" smtClean="0">
                <a:solidFill>
                  <a:srgbClr val="A50021"/>
                </a:solidFill>
                <a:effectLst>
                  <a:outerShdw blurRad="38100" dist="38100" dir="2700000" algn="tl">
                    <a:srgbClr val="000000">
                      <a:alpha val="43137"/>
                    </a:srgbClr>
                  </a:outerShdw>
                </a:effectLst>
              </a:rPr>
              <a:t>Vocabulary</a:t>
            </a:r>
            <a:endParaRPr lang="ru-RU" b="1" dirty="0">
              <a:solidFill>
                <a:srgbClr val="A5002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67544" y="1052736"/>
            <a:ext cx="8229600" cy="5257800"/>
          </a:xfrm>
        </p:spPr>
        <p:txBody>
          <a:bodyPr/>
          <a:lstStyle/>
          <a:p>
            <a:pPr>
              <a:buNone/>
            </a:pPr>
            <a:r>
              <a:rPr lang="en-US" sz="2400" dirty="0" smtClean="0"/>
              <a:t>Ensured – </a:t>
            </a:r>
            <a:r>
              <a:rPr lang="en-US" sz="2400" dirty="0" err="1" smtClean="0"/>
              <a:t>Обеспечивать</a:t>
            </a:r>
            <a:r>
              <a:rPr lang="en-US" sz="2400" dirty="0" smtClean="0"/>
              <a:t>, </a:t>
            </a:r>
            <a:r>
              <a:rPr lang="en-US" sz="2400" dirty="0" err="1" smtClean="0"/>
              <a:t>гарантировать</a:t>
            </a:r>
            <a:endParaRPr lang="en-US" sz="2400" dirty="0" smtClean="0"/>
          </a:p>
          <a:p>
            <a:pPr>
              <a:buNone/>
            </a:pPr>
            <a:r>
              <a:rPr lang="en-US" sz="2400" dirty="0" smtClean="0"/>
              <a:t>Establishment – </a:t>
            </a:r>
            <a:r>
              <a:rPr lang="en-US" sz="2400" dirty="0" err="1" smtClean="0"/>
              <a:t>Ответственность</a:t>
            </a:r>
            <a:endParaRPr lang="en-US" sz="2400" dirty="0" smtClean="0"/>
          </a:p>
          <a:p>
            <a:pPr>
              <a:buNone/>
            </a:pPr>
            <a:r>
              <a:rPr lang="en-US" sz="2400" dirty="0" smtClean="0"/>
              <a:t>Observance – </a:t>
            </a:r>
            <a:r>
              <a:rPr lang="en-US" sz="2400" dirty="0" err="1" smtClean="0"/>
              <a:t>Соблюдение</a:t>
            </a:r>
            <a:r>
              <a:rPr lang="en-US" sz="2400" dirty="0" smtClean="0"/>
              <a:t>, </a:t>
            </a:r>
            <a:r>
              <a:rPr lang="en-US" sz="2400" dirty="0" err="1" smtClean="0"/>
              <a:t>исполнение</a:t>
            </a:r>
            <a:endParaRPr lang="en-US" sz="2400" dirty="0" smtClean="0"/>
          </a:p>
          <a:p>
            <a:pPr>
              <a:buNone/>
            </a:pPr>
            <a:r>
              <a:rPr lang="en-US" sz="2400" dirty="0" smtClean="0"/>
              <a:t>Application – </a:t>
            </a:r>
            <a:r>
              <a:rPr lang="en-US" sz="2400" dirty="0" err="1" smtClean="0"/>
              <a:t>Заявление</a:t>
            </a:r>
            <a:r>
              <a:rPr lang="en-US" sz="2400" dirty="0" smtClean="0"/>
              <a:t>, </a:t>
            </a:r>
            <a:r>
              <a:rPr lang="en-US" sz="2400" dirty="0" err="1" smtClean="0"/>
              <a:t>применение</a:t>
            </a:r>
            <a:endParaRPr lang="en-US" sz="2400" dirty="0" smtClean="0"/>
          </a:p>
          <a:p>
            <a:pPr>
              <a:buNone/>
            </a:pPr>
            <a:r>
              <a:rPr lang="en-US" sz="2400" dirty="0" smtClean="0"/>
              <a:t>Recognized – </a:t>
            </a:r>
            <a:r>
              <a:rPr lang="en-US" sz="2400" dirty="0" err="1" smtClean="0"/>
              <a:t>Узнавать</a:t>
            </a:r>
            <a:r>
              <a:rPr lang="en-US" sz="2400" dirty="0" smtClean="0"/>
              <a:t>, </a:t>
            </a:r>
            <a:r>
              <a:rPr lang="en-US" sz="2400" dirty="0" err="1" smtClean="0"/>
              <a:t>признавать</a:t>
            </a:r>
            <a:endParaRPr lang="en-US" sz="2400" dirty="0" smtClean="0"/>
          </a:p>
          <a:p>
            <a:pPr>
              <a:buNone/>
            </a:pPr>
            <a:r>
              <a:rPr lang="en-US" sz="2400" dirty="0" smtClean="0"/>
              <a:t>Treaties – </a:t>
            </a:r>
            <a:r>
              <a:rPr lang="en-US" sz="2400" dirty="0" err="1" smtClean="0"/>
              <a:t>Обращение</a:t>
            </a:r>
            <a:endParaRPr lang="en-US" sz="2400" dirty="0" smtClean="0"/>
          </a:p>
          <a:p>
            <a:pPr>
              <a:buNone/>
            </a:pPr>
            <a:r>
              <a:rPr lang="en-US" sz="2400" dirty="0" smtClean="0"/>
              <a:t>Acceptance – </a:t>
            </a:r>
            <a:r>
              <a:rPr lang="en-US" sz="2400" dirty="0" err="1" smtClean="0"/>
              <a:t>Принимать</a:t>
            </a:r>
            <a:endParaRPr lang="en-US" sz="2400" dirty="0" smtClean="0"/>
          </a:p>
          <a:p>
            <a:pPr>
              <a:buNone/>
            </a:pPr>
            <a:r>
              <a:rPr lang="en-US" sz="2400" dirty="0" smtClean="0"/>
              <a:t>Compulsory – </a:t>
            </a:r>
            <a:r>
              <a:rPr lang="en-US" sz="2400" dirty="0" err="1" smtClean="0"/>
              <a:t>Принудительный</a:t>
            </a:r>
            <a:r>
              <a:rPr lang="en-US" sz="2400" dirty="0" smtClean="0"/>
              <a:t>, </a:t>
            </a:r>
            <a:r>
              <a:rPr lang="en-US" sz="2400" dirty="0" err="1" smtClean="0"/>
              <a:t>обязательный</a:t>
            </a:r>
            <a:endParaRPr lang="en-US" sz="2400" dirty="0" smtClean="0"/>
          </a:p>
          <a:p>
            <a:pPr>
              <a:buNone/>
            </a:pPr>
            <a:r>
              <a:rPr lang="en-US" sz="2400" dirty="0" smtClean="0"/>
              <a:t>Force – </a:t>
            </a:r>
            <a:r>
              <a:rPr lang="en-US" sz="2400" dirty="0" err="1" smtClean="0"/>
              <a:t>Сила</a:t>
            </a:r>
            <a:r>
              <a:rPr lang="en-US" sz="2400" dirty="0" smtClean="0"/>
              <a:t>, </a:t>
            </a:r>
            <a:r>
              <a:rPr lang="en-US" sz="2400" dirty="0" err="1" smtClean="0"/>
              <a:t>заставлять</a:t>
            </a:r>
            <a:endParaRPr lang="en-US" sz="2400" dirty="0" smtClean="0"/>
          </a:p>
          <a:p>
            <a:pPr>
              <a:buNone/>
            </a:pPr>
            <a:r>
              <a:rPr lang="en-US" sz="2400" dirty="0" smtClean="0"/>
              <a:t>Budget – </a:t>
            </a:r>
            <a:r>
              <a:rPr lang="en-US" sz="2400" dirty="0" err="1" smtClean="0"/>
              <a:t>Бюджет</a:t>
            </a:r>
            <a:endParaRPr lang="ru-RU" sz="2800"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836712"/>
          </a:xfrm>
        </p:spPr>
        <p:txBody>
          <a:bodyPr/>
          <a:lstStyle/>
          <a:p>
            <a:r>
              <a:rPr lang="en-US" b="1" dirty="0" err="1" smtClean="0">
                <a:solidFill>
                  <a:srgbClr val="A50021"/>
                </a:solidFill>
                <a:latin typeface="+mn-lt"/>
                <a:ea typeface="+mn-ea"/>
                <a:cs typeface="+mn-cs"/>
              </a:rPr>
              <a:t>Упражнение</a:t>
            </a:r>
            <a:r>
              <a:rPr lang="en-US" b="1" dirty="0" smtClean="0">
                <a:solidFill>
                  <a:srgbClr val="A50021"/>
                </a:solidFill>
                <a:latin typeface="+mn-lt"/>
                <a:ea typeface="+mn-ea"/>
                <a:cs typeface="+mn-cs"/>
              </a:rPr>
              <a:t> №1</a:t>
            </a:r>
            <a:endParaRPr lang="ru-RU" b="1" dirty="0">
              <a:solidFill>
                <a:srgbClr val="A5002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67544" y="1052736"/>
            <a:ext cx="8229600" cy="3888432"/>
          </a:xfrm>
        </p:spPr>
        <p:txBody>
          <a:bodyPr/>
          <a:lstStyle/>
          <a:p>
            <a:r>
              <a:rPr lang="en-US" u="sng" dirty="0" err="1" smtClean="0">
                <a:solidFill>
                  <a:schemeClr val="tx1"/>
                </a:solidFill>
                <a:latin typeface="+mn-lt"/>
                <a:ea typeface="+mn-ea"/>
                <a:cs typeface="+mn-cs"/>
              </a:rPr>
              <a:t>Переведите</a:t>
            </a:r>
            <a:r>
              <a:rPr lang="en-US" u="sng" dirty="0" smtClean="0">
                <a:solidFill>
                  <a:schemeClr val="tx1"/>
                </a:solidFill>
                <a:latin typeface="+mn-lt"/>
                <a:ea typeface="+mn-ea"/>
                <a:cs typeface="+mn-cs"/>
              </a:rPr>
              <a:t> </a:t>
            </a:r>
            <a:r>
              <a:rPr lang="en-US" u="sng" dirty="0" err="1">
                <a:solidFill>
                  <a:schemeClr val="tx1"/>
                </a:solidFill>
                <a:latin typeface="+mn-lt"/>
                <a:ea typeface="+mn-ea"/>
                <a:cs typeface="+mn-cs"/>
              </a:rPr>
              <a:t>на</a:t>
            </a:r>
            <a:r>
              <a:rPr lang="en-US" u="sng" dirty="0">
                <a:solidFill>
                  <a:schemeClr val="tx1"/>
                </a:solidFill>
                <a:latin typeface="+mn-lt"/>
                <a:ea typeface="+mn-ea"/>
                <a:cs typeface="+mn-cs"/>
              </a:rPr>
              <a:t> </a:t>
            </a:r>
            <a:r>
              <a:rPr lang="en-US" u="sng" dirty="0" err="1">
                <a:solidFill>
                  <a:schemeClr val="tx1"/>
                </a:solidFill>
                <a:latin typeface="+mn-lt"/>
                <a:ea typeface="+mn-ea"/>
                <a:cs typeface="+mn-cs"/>
              </a:rPr>
              <a:t>русский</a:t>
            </a:r>
            <a:r>
              <a:rPr lang="en-US" u="sng" dirty="0">
                <a:solidFill>
                  <a:schemeClr val="tx1"/>
                </a:solidFill>
                <a:latin typeface="+mn-lt"/>
                <a:ea typeface="+mn-ea"/>
                <a:cs typeface="+mn-cs"/>
              </a:rPr>
              <a:t> </a:t>
            </a:r>
            <a:r>
              <a:rPr lang="en-US" u="sng" dirty="0" err="1">
                <a:solidFill>
                  <a:schemeClr val="tx1"/>
                </a:solidFill>
                <a:latin typeface="+mn-lt"/>
                <a:ea typeface="+mn-ea"/>
                <a:cs typeface="+mn-cs"/>
              </a:rPr>
              <a:t>язык</a:t>
            </a:r>
            <a:r>
              <a:rPr lang="en-US" u="sng" dirty="0">
                <a:solidFill>
                  <a:schemeClr val="tx1"/>
                </a:solidFill>
                <a:latin typeface="+mn-lt"/>
                <a:ea typeface="+mn-ea"/>
                <a:cs typeface="+mn-cs"/>
              </a:rPr>
              <a:t>:</a:t>
            </a:r>
            <a:endParaRPr lang="en-US" dirty="0">
              <a:solidFill>
                <a:schemeClr val="tx1"/>
              </a:solidFill>
              <a:latin typeface="+mn-lt"/>
              <a:ea typeface="+mn-ea"/>
              <a:cs typeface="+mn-cs"/>
            </a:endParaRPr>
          </a:p>
          <a:p>
            <a:r>
              <a:rPr lang="en-US" dirty="0" smtClean="0"/>
              <a:t>а) Judicial system.</a:t>
            </a:r>
          </a:p>
          <a:p>
            <a:r>
              <a:rPr lang="en-US" dirty="0" smtClean="0"/>
              <a:t>б) Federal Constitutional Law.</a:t>
            </a:r>
          </a:p>
          <a:p>
            <a:r>
              <a:rPr lang="en-US" dirty="0" smtClean="0"/>
              <a:t>в) Justices of the Peace.</a:t>
            </a:r>
          </a:p>
          <a:p>
            <a:r>
              <a:rPr lang="en-US" dirty="0" smtClean="0"/>
              <a:t>г) Federal budget.</a:t>
            </a:r>
          </a:p>
          <a:p>
            <a:r>
              <a:rPr lang="en-US" dirty="0" smtClean="0"/>
              <a:t>д) Financing of</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692696"/>
          </a:xfrm>
        </p:spPr>
        <p:txBody>
          <a:bodyPr/>
          <a:lstStyle/>
          <a:p>
            <a:r>
              <a:rPr lang="en-US" b="1" dirty="0" err="1" smtClean="0">
                <a:solidFill>
                  <a:srgbClr val="A50021"/>
                </a:solidFill>
                <a:latin typeface="+mn-lt"/>
                <a:ea typeface="+mn-ea"/>
                <a:cs typeface="+mn-cs"/>
              </a:rPr>
              <a:t>Упражнение</a:t>
            </a:r>
            <a:r>
              <a:rPr lang="en-US" b="1" dirty="0" smtClean="0">
                <a:solidFill>
                  <a:srgbClr val="A50021"/>
                </a:solidFill>
                <a:latin typeface="+mn-lt"/>
                <a:ea typeface="+mn-ea"/>
                <a:cs typeface="+mn-cs"/>
              </a:rPr>
              <a:t> №2</a:t>
            </a:r>
            <a:endParaRPr lang="ru-RU" b="1" dirty="0">
              <a:solidFill>
                <a:srgbClr val="A5002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0" y="764704"/>
            <a:ext cx="9144000" cy="5688632"/>
          </a:xfrm>
        </p:spPr>
        <p:txBody>
          <a:bodyPr/>
          <a:lstStyle/>
          <a:p>
            <a:pPr algn="ctr">
              <a:buNone/>
            </a:pPr>
            <a:r>
              <a:rPr lang="en-US" sz="2800" u="sng" dirty="0" err="1" smtClean="0">
                <a:solidFill>
                  <a:schemeClr val="tx1"/>
                </a:solidFill>
                <a:latin typeface="+mn-lt"/>
                <a:ea typeface="+mn-ea"/>
                <a:cs typeface="+mn-cs"/>
              </a:rPr>
              <a:t>Уберите</a:t>
            </a:r>
            <a:r>
              <a:rPr lang="en-US" sz="2800" u="sng" dirty="0" smtClean="0">
                <a:solidFill>
                  <a:schemeClr val="tx1"/>
                </a:solidFill>
                <a:latin typeface="+mn-lt"/>
                <a:ea typeface="+mn-ea"/>
                <a:cs typeface="+mn-cs"/>
              </a:rPr>
              <a:t> </a:t>
            </a:r>
            <a:r>
              <a:rPr lang="en-US" sz="2800" u="sng" dirty="0" err="1">
                <a:solidFill>
                  <a:schemeClr val="tx1"/>
                </a:solidFill>
                <a:latin typeface="+mn-lt"/>
                <a:ea typeface="+mn-ea"/>
                <a:cs typeface="+mn-cs"/>
              </a:rPr>
              <a:t>предложения</a:t>
            </a:r>
            <a:r>
              <a:rPr lang="en-US" sz="2800" u="sng" dirty="0">
                <a:solidFill>
                  <a:schemeClr val="tx1"/>
                </a:solidFill>
                <a:latin typeface="+mn-lt"/>
                <a:ea typeface="+mn-ea"/>
                <a:cs typeface="+mn-cs"/>
              </a:rPr>
              <a:t> </a:t>
            </a:r>
            <a:r>
              <a:rPr lang="en-US" sz="2800" u="sng" dirty="0" err="1">
                <a:solidFill>
                  <a:schemeClr val="tx1"/>
                </a:solidFill>
                <a:latin typeface="+mn-lt"/>
                <a:ea typeface="+mn-ea"/>
                <a:cs typeface="+mn-cs"/>
              </a:rPr>
              <a:t>не</a:t>
            </a:r>
            <a:r>
              <a:rPr lang="en-US" sz="2800" u="sng" dirty="0">
                <a:solidFill>
                  <a:schemeClr val="tx1"/>
                </a:solidFill>
                <a:latin typeface="+mn-lt"/>
                <a:ea typeface="+mn-ea"/>
                <a:cs typeface="+mn-cs"/>
              </a:rPr>
              <a:t> </a:t>
            </a:r>
            <a:r>
              <a:rPr lang="en-US" sz="2800" u="sng" dirty="0" err="1">
                <a:solidFill>
                  <a:schemeClr val="tx1"/>
                </a:solidFill>
                <a:latin typeface="+mn-lt"/>
                <a:ea typeface="+mn-ea"/>
                <a:cs typeface="+mn-cs"/>
              </a:rPr>
              <a:t>относящиеся</a:t>
            </a:r>
            <a:r>
              <a:rPr lang="en-US" sz="2800" u="sng" dirty="0">
                <a:solidFill>
                  <a:schemeClr val="tx1"/>
                </a:solidFill>
                <a:latin typeface="+mn-lt"/>
                <a:ea typeface="+mn-ea"/>
                <a:cs typeface="+mn-cs"/>
              </a:rPr>
              <a:t> к </a:t>
            </a:r>
            <a:r>
              <a:rPr lang="en-US" sz="2800" u="sng" dirty="0" err="1" smtClean="0">
                <a:solidFill>
                  <a:schemeClr val="tx1"/>
                </a:solidFill>
                <a:latin typeface="+mn-lt"/>
                <a:ea typeface="+mn-ea"/>
                <a:cs typeface="+mn-cs"/>
              </a:rPr>
              <a:t>тексту</a:t>
            </a:r>
            <a:r>
              <a:rPr lang="en-US" sz="2800" u="sng" dirty="0" smtClean="0">
                <a:solidFill>
                  <a:schemeClr val="tx1"/>
                </a:solidFill>
                <a:latin typeface="+mn-lt"/>
                <a:ea typeface="+mn-ea"/>
                <a:cs typeface="+mn-cs"/>
              </a:rPr>
              <a:t>:</a:t>
            </a:r>
            <a:endParaRPr lang="en-US" sz="2800" dirty="0"/>
          </a:p>
          <a:p>
            <a:pPr>
              <a:buNone/>
            </a:pPr>
            <a:r>
              <a:rPr lang="en-US" sz="2800" dirty="0" smtClean="0"/>
              <a:t>а) Universally recognized principles and norms of the international law and international treaties of the RF.</a:t>
            </a:r>
          </a:p>
          <a:p>
            <a:pPr algn="just">
              <a:buNone/>
            </a:pPr>
            <a:r>
              <a:rPr lang="en-US" sz="2800" dirty="0" smtClean="0"/>
              <a:t>б) Only one judge is usually required to hear and decide a case in a district court.</a:t>
            </a:r>
          </a:p>
          <a:p>
            <a:pPr algn="just">
              <a:buNone/>
            </a:pPr>
            <a:r>
              <a:rPr lang="en-US" sz="2800" dirty="0" smtClean="0"/>
              <a:t>в) However any court may sit as a court of first instance.</a:t>
            </a:r>
          </a:p>
          <a:p>
            <a:pPr algn="just">
              <a:buNone/>
            </a:pPr>
            <a:r>
              <a:rPr lang="en-US" sz="2800" dirty="0" smtClean="0"/>
              <a:t>г) Financing of federal courts and justices of the Peas from federal budget.</a:t>
            </a:r>
          </a:p>
          <a:p>
            <a:pPr algn="just">
              <a:buNone/>
            </a:pPr>
            <a:r>
              <a:rPr lang="en-US" sz="2800" dirty="0" smtClean="0"/>
              <a:t>д) Federal courts are the Constitutional Court of the Russian Federation the Supreme Court of the Russian Federation Supreme Courts of the republics, regional (</a:t>
            </a:r>
            <a:r>
              <a:rPr lang="en-US" sz="2800" dirty="0" err="1" smtClean="0"/>
              <a:t>Kraj</a:t>
            </a:r>
            <a:r>
              <a:rPr lang="en-US" sz="2800" dirty="0" smtClean="0"/>
              <a:t>,  </a:t>
            </a:r>
            <a:r>
              <a:rPr lang="en-US" sz="2800" dirty="0" err="1" smtClean="0"/>
              <a:t>coul</a:t>
            </a:r>
            <a:r>
              <a:rPr lang="en-US" sz="2800" dirty="0" smtClean="0"/>
              <a:t>, oblast) courts and offers.</a:t>
            </a:r>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692696"/>
          </a:xfrm>
        </p:spPr>
        <p:txBody>
          <a:bodyPr/>
          <a:lstStyle/>
          <a:p>
            <a:r>
              <a:rPr lang="en-US" b="1" dirty="0" err="1" smtClean="0">
                <a:solidFill>
                  <a:srgbClr val="A50021"/>
                </a:solidFill>
                <a:latin typeface="+mn-lt"/>
                <a:ea typeface="+mn-ea"/>
                <a:cs typeface="+mn-cs"/>
              </a:rPr>
              <a:t>Упражнение</a:t>
            </a:r>
            <a:r>
              <a:rPr lang="en-US" b="1" dirty="0" smtClean="0">
                <a:solidFill>
                  <a:srgbClr val="A50021"/>
                </a:solidFill>
                <a:latin typeface="+mn-lt"/>
                <a:ea typeface="+mn-ea"/>
                <a:cs typeface="+mn-cs"/>
              </a:rPr>
              <a:t> №3</a:t>
            </a:r>
            <a:endParaRPr lang="ru-RU" b="1" dirty="0">
              <a:solidFill>
                <a:srgbClr val="A50021"/>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23528" y="764704"/>
            <a:ext cx="8568952" cy="5400600"/>
          </a:xfrm>
        </p:spPr>
        <p:txBody>
          <a:bodyPr/>
          <a:lstStyle/>
          <a:p>
            <a:pPr algn="ctr">
              <a:buNone/>
            </a:pPr>
            <a:r>
              <a:rPr lang="en-US" sz="2800" u="sng" dirty="0" err="1">
                <a:solidFill>
                  <a:schemeClr val="tx1"/>
                </a:solidFill>
                <a:latin typeface="+mn-lt"/>
                <a:ea typeface="+mn-ea"/>
                <a:cs typeface="+mn-cs"/>
              </a:rPr>
              <a:t>Закончите</a:t>
            </a:r>
            <a:r>
              <a:rPr lang="en-US" sz="2800" u="sng" dirty="0">
                <a:solidFill>
                  <a:schemeClr val="tx1"/>
                </a:solidFill>
                <a:latin typeface="+mn-lt"/>
                <a:ea typeface="+mn-ea"/>
                <a:cs typeface="+mn-cs"/>
              </a:rPr>
              <a:t> </a:t>
            </a:r>
            <a:r>
              <a:rPr lang="en-US" sz="2800" u="sng" dirty="0" err="1">
                <a:solidFill>
                  <a:schemeClr val="tx1"/>
                </a:solidFill>
                <a:latin typeface="+mn-lt"/>
                <a:ea typeface="+mn-ea"/>
                <a:cs typeface="+mn-cs"/>
              </a:rPr>
              <a:t>мысль</a:t>
            </a:r>
            <a:r>
              <a:rPr lang="en-US" sz="2800" u="sng" dirty="0">
                <a:solidFill>
                  <a:schemeClr val="tx1"/>
                </a:solidFill>
                <a:latin typeface="+mn-lt"/>
                <a:ea typeface="+mn-ea"/>
                <a:cs typeface="+mn-cs"/>
              </a:rPr>
              <a:t>:</a:t>
            </a:r>
            <a:endParaRPr lang="en-US" sz="2800" dirty="0">
              <a:solidFill>
                <a:schemeClr val="tx1"/>
              </a:solidFill>
              <a:latin typeface="+mn-lt"/>
              <a:ea typeface="+mn-ea"/>
              <a:cs typeface="+mn-cs"/>
            </a:endParaRPr>
          </a:p>
          <a:p>
            <a:pPr>
              <a:buNone/>
            </a:pPr>
            <a:r>
              <a:rPr lang="en-US" sz="2800" dirty="0" smtClean="0"/>
              <a:t>а) Observance of the rules of court procedure established by federal …………</a:t>
            </a:r>
          </a:p>
          <a:p>
            <a:pPr>
              <a:buNone/>
            </a:pPr>
            <a:r>
              <a:rPr lang="en-US" sz="2800" dirty="0" smtClean="0"/>
              <a:t>б) Acceptance of compulsory execution of judicial concision’s ………….</a:t>
            </a:r>
          </a:p>
          <a:p>
            <a:pPr>
              <a:buNone/>
            </a:pPr>
            <a:r>
              <a:rPr lang="en-US" sz="2800" dirty="0" smtClean="0"/>
              <a:t>в) Financing of federal courts and Justices of the ………</a:t>
            </a:r>
            <a:br>
              <a:rPr lang="en-US" sz="2800" dirty="0" smtClean="0"/>
            </a:b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856984" cy="6453336"/>
          </a:xfrm>
        </p:spPr>
        <p:txBody>
          <a:bodyPr/>
          <a:lstStyle/>
          <a:p>
            <a:pPr algn="ctr">
              <a:buNone/>
            </a:pPr>
            <a:r>
              <a:rPr lang="en-US" b="1" dirty="0">
                <a:solidFill>
                  <a:schemeClr val="accent3">
                    <a:lumMod val="95000"/>
                  </a:schemeClr>
                </a:solidFill>
                <a:latin typeface="+mn-lt"/>
                <a:ea typeface="+mn-ea"/>
                <a:cs typeface="+mn-cs"/>
              </a:rPr>
              <a:t>Passive Voice (</a:t>
            </a:r>
            <a:r>
              <a:rPr lang="ru-RU" b="1" dirty="0">
                <a:solidFill>
                  <a:schemeClr val="accent3">
                    <a:lumMod val="95000"/>
                  </a:schemeClr>
                </a:solidFill>
                <a:latin typeface="+mn-lt"/>
                <a:ea typeface="+mn-ea"/>
                <a:cs typeface="+mn-cs"/>
              </a:rPr>
              <a:t>страдательный залог)</a:t>
            </a:r>
            <a:endParaRPr lang="ru-RU" dirty="0">
              <a:solidFill>
                <a:schemeClr val="accent3">
                  <a:lumMod val="95000"/>
                </a:schemeClr>
              </a:solidFill>
              <a:latin typeface="+mn-lt"/>
              <a:ea typeface="+mn-ea"/>
              <a:cs typeface="+mn-cs"/>
            </a:endParaRPr>
          </a:p>
          <a:p>
            <a:pPr>
              <a:buNone/>
            </a:pPr>
            <a:r>
              <a:rPr lang="ru-RU" b="1" dirty="0">
                <a:solidFill>
                  <a:schemeClr val="accent3">
                    <a:lumMod val="95000"/>
                  </a:schemeClr>
                </a:solidFill>
                <a:latin typeface="+mn-lt"/>
                <a:ea typeface="+mn-ea"/>
                <a:cs typeface="+mn-cs"/>
              </a:rPr>
              <a:t> </a:t>
            </a:r>
            <a:r>
              <a:rPr lang="ru-RU" dirty="0" smtClean="0">
                <a:solidFill>
                  <a:schemeClr val="accent3">
                    <a:lumMod val="95000"/>
                  </a:schemeClr>
                </a:solidFill>
                <a:latin typeface="+mn-lt"/>
                <a:ea typeface="+mn-ea"/>
                <a:cs typeface="+mn-cs"/>
              </a:rPr>
              <a:t>Страдательный </a:t>
            </a:r>
            <a:r>
              <a:rPr lang="ru-RU" dirty="0">
                <a:solidFill>
                  <a:schemeClr val="accent3">
                    <a:lumMod val="95000"/>
                  </a:schemeClr>
                </a:solidFill>
                <a:latin typeface="+mn-lt"/>
                <a:ea typeface="+mn-ea"/>
                <a:cs typeface="+mn-cs"/>
              </a:rPr>
              <a:t>залог показывает, что </a:t>
            </a:r>
            <a:r>
              <a:rPr lang="ru-RU" u="sng" dirty="0">
                <a:solidFill>
                  <a:schemeClr val="accent3">
                    <a:lumMod val="95000"/>
                  </a:schemeClr>
                </a:solidFill>
                <a:latin typeface="+mn-lt"/>
                <a:ea typeface="+mn-ea"/>
                <a:cs typeface="+mn-cs"/>
              </a:rPr>
              <a:t>действие направлено на предмет или лицо</a:t>
            </a:r>
            <a:r>
              <a:rPr lang="ru-RU" dirty="0">
                <a:solidFill>
                  <a:schemeClr val="accent3">
                    <a:lumMod val="95000"/>
                  </a:schemeClr>
                </a:solidFill>
                <a:latin typeface="+mn-lt"/>
                <a:ea typeface="+mn-ea"/>
                <a:cs typeface="+mn-cs"/>
              </a:rPr>
              <a:t>, выраженное подлежащим.</a:t>
            </a:r>
          </a:p>
          <a:p>
            <a:pPr>
              <a:buNone/>
            </a:pPr>
            <a:r>
              <a:rPr lang="ru-RU" b="1" dirty="0">
                <a:solidFill>
                  <a:schemeClr val="accent6">
                    <a:lumMod val="50000"/>
                  </a:schemeClr>
                </a:solidFill>
                <a:latin typeface="+mn-lt"/>
                <a:ea typeface="+mn-ea"/>
                <a:cs typeface="+mn-cs"/>
              </a:rPr>
              <a:t>Страдательный залог (</a:t>
            </a:r>
            <a:r>
              <a:rPr lang="en-US" b="1" dirty="0">
                <a:solidFill>
                  <a:schemeClr val="accent6">
                    <a:lumMod val="50000"/>
                  </a:schemeClr>
                </a:solidFill>
                <a:latin typeface="+mn-lt"/>
                <a:ea typeface="+mn-ea"/>
                <a:cs typeface="+mn-cs"/>
              </a:rPr>
              <a:t>Passive Voice</a:t>
            </a:r>
            <a:r>
              <a:rPr lang="ru-RU" b="1" dirty="0">
                <a:solidFill>
                  <a:schemeClr val="accent6">
                    <a:lumMod val="50000"/>
                  </a:schemeClr>
                </a:solidFill>
                <a:latin typeface="+mn-lt"/>
                <a:ea typeface="+mn-ea"/>
                <a:cs typeface="+mn-cs"/>
              </a:rPr>
              <a:t>) образуется</a:t>
            </a:r>
            <a:r>
              <a:rPr lang="ru-RU" dirty="0">
                <a:solidFill>
                  <a:schemeClr val="accent6">
                    <a:lumMod val="50000"/>
                  </a:schemeClr>
                </a:solidFill>
                <a:latin typeface="+mn-lt"/>
                <a:ea typeface="+mn-ea"/>
                <a:cs typeface="+mn-cs"/>
              </a:rPr>
              <a:t> при помощи вспомогательного глагола </a:t>
            </a:r>
            <a:r>
              <a:rPr lang="en-US" b="1" dirty="0">
                <a:solidFill>
                  <a:schemeClr val="accent6">
                    <a:lumMod val="50000"/>
                  </a:schemeClr>
                </a:solidFill>
                <a:latin typeface="+mn-lt"/>
                <a:ea typeface="+mn-ea"/>
                <a:cs typeface="+mn-cs"/>
              </a:rPr>
              <a:t>to be</a:t>
            </a:r>
            <a:r>
              <a:rPr lang="ru-RU" dirty="0">
                <a:solidFill>
                  <a:schemeClr val="accent6">
                    <a:lumMod val="50000"/>
                  </a:schemeClr>
                </a:solidFill>
                <a:latin typeface="+mn-lt"/>
                <a:ea typeface="+mn-ea"/>
                <a:cs typeface="+mn-cs"/>
              </a:rPr>
              <a:t> в соответствующем времени, лице и числе и причастия прошедшего времени смысл. глагола – </a:t>
            </a:r>
            <a:r>
              <a:rPr lang="en-US" dirty="0">
                <a:solidFill>
                  <a:schemeClr val="accent6">
                    <a:lumMod val="50000"/>
                  </a:schemeClr>
                </a:solidFill>
                <a:latin typeface="+mn-lt"/>
                <a:ea typeface="+mn-ea"/>
                <a:cs typeface="+mn-cs"/>
              </a:rPr>
              <a:t>Participle II</a:t>
            </a:r>
            <a:r>
              <a:rPr lang="ru-RU" dirty="0">
                <a:solidFill>
                  <a:schemeClr val="accent6">
                    <a:lumMod val="50000"/>
                  </a:schemeClr>
                </a:solidFill>
                <a:latin typeface="+mn-lt"/>
                <a:ea typeface="+mn-ea"/>
                <a:cs typeface="+mn-cs"/>
              </a:rPr>
              <a:t> (</a:t>
            </a:r>
            <a:r>
              <a:rPr lang="en-US" b="1" dirty="0">
                <a:solidFill>
                  <a:schemeClr val="accent6">
                    <a:lumMod val="50000"/>
                  </a:schemeClr>
                </a:solidFill>
                <a:latin typeface="+mn-lt"/>
                <a:ea typeface="+mn-ea"/>
                <a:cs typeface="+mn-cs"/>
              </a:rPr>
              <a:t>III</a:t>
            </a:r>
            <a:r>
              <a:rPr lang="ru-RU" dirty="0">
                <a:solidFill>
                  <a:schemeClr val="accent6">
                    <a:lumMod val="50000"/>
                  </a:schemeClr>
                </a:solidFill>
                <a:latin typeface="+mn-lt"/>
                <a:ea typeface="+mn-ea"/>
                <a:cs typeface="+mn-cs"/>
              </a:rPr>
              <a:t> –я форма или </a:t>
            </a:r>
            <a:r>
              <a:rPr lang="en-US" b="1" dirty="0" err="1">
                <a:solidFill>
                  <a:schemeClr val="accent6">
                    <a:lumMod val="50000"/>
                  </a:schemeClr>
                </a:solidFill>
                <a:latin typeface="+mn-lt"/>
                <a:ea typeface="+mn-ea"/>
                <a:cs typeface="+mn-cs"/>
              </a:rPr>
              <a:t>ed</a:t>
            </a:r>
            <a:r>
              <a:rPr lang="ru-RU" dirty="0">
                <a:solidFill>
                  <a:schemeClr val="accent6">
                    <a:lumMod val="50000"/>
                  </a:schemeClr>
                </a:solidFill>
                <a:latin typeface="+mn-lt"/>
                <a:ea typeface="+mn-ea"/>
                <a:cs typeface="+mn-cs"/>
              </a:rPr>
              <a:t>-форма).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676456" cy="980728"/>
          </a:xfrm>
        </p:spPr>
        <p:txBody>
          <a:bodyPr/>
          <a:lstStyle/>
          <a:p>
            <a:r>
              <a:rPr lang="ru-RU" sz="2800" b="1" dirty="0">
                <a:solidFill>
                  <a:schemeClr val="bg1">
                    <a:lumMod val="65000"/>
                  </a:schemeClr>
                </a:solidFill>
                <a:latin typeface="+mj-lt"/>
                <a:ea typeface="+mj-ea"/>
                <a:cs typeface="+mj-cs"/>
              </a:rPr>
              <a:t>Сводная таблица спряжения глаголов в страдательном залоге (</a:t>
            </a:r>
            <a:r>
              <a:rPr lang="en-US" sz="2800" b="1" dirty="0">
                <a:solidFill>
                  <a:schemeClr val="bg1">
                    <a:lumMod val="65000"/>
                  </a:schemeClr>
                </a:solidFill>
                <a:latin typeface="+mj-lt"/>
                <a:ea typeface="+mj-ea"/>
                <a:cs typeface="+mj-cs"/>
              </a:rPr>
              <a:t>Passive Voice</a:t>
            </a:r>
            <a:r>
              <a:rPr lang="ru-RU" sz="2800" b="1" dirty="0" smtClean="0">
                <a:solidFill>
                  <a:schemeClr val="bg1">
                    <a:lumMod val="65000"/>
                  </a:schemeClr>
                </a:solidFill>
                <a:latin typeface="+mj-lt"/>
                <a:ea typeface="+mj-ea"/>
                <a:cs typeface="+mj-cs"/>
              </a:rPr>
              <a:t>)</a:t>
            </a:r>
            <a:endParaRPr lang="ru-RU" dirty="0">
              <a:solidFill>
                <a:schemeClr val="bg1">
                  <a:lumMod val="65000"/>
                </a:schemeClr>
              </a:solidFill>
            </a:endParaRPr>
          </a:p>
        </p:txBody>
      </p:sp>
      <p:graphicFrame>
        <p:nvGraphicFramePr>
          <p:cNvPr id="5" name="Содержимое 4"/>
          <p:cNvGraphicFramePr>
            <a:graphicFrameLocks noGrp="1"/>
          </p:cNvGraphicFramePr>
          <p:nvPr>
            <p:ph idx="1"/>
          </p:nvPr>
        </p:nvGraphicFramePr>
        <p:xfrm>
          <a:off x="1907704" y="1124744"/>
          <a:ext cx="4968552" cy="4421550"/>
        </p:xfrm>
        <a:graphic>
          <a:graphicData uri="http://schemas.openxmlformats.org/drawingml/2006/table">
            <a:tbl>
              <a:tblPr/>
              <a:tblGrid>
                <a:gridCol w="792088"/>
                <a:gridCol w="4176464"/>
              </a:tblGrid>
              <a:tr h="460873">
                <a:tc>
                  <a:txBody>
                    <a:bodyPr/>
                    <a:lstStyle/>
                    <a:p>
                      <a:pPr marR="9525" algn="ctr">
                        <a:spcAft>
                          <a:spcPts val="0"/>
                        </a:spcAft>
                      </a:pPr>
                      <a:r>
                        <a:rPr lang="ru-RU" sz="1100" b="1" dirty="0">
                          <a:latin typeface="Calibri"/>
                          <a:ea typeface="Times New Roman"/>
                          <a:cs typeface="Times New Roman"/>
                        </a:rPr>
                        <a:t>Вид</a:t>
                      </a:r>
                      <a:endParaRPr lang="ru-RU" sz="1100" dirty="0">
                        <a:latin typeface="Calibri"/>
                        <a:ea typeface="Times New Roman"/>
                        <a:cs typeface="Times New Roman"/>
                      </a:endParaRPr>
                    </a:p>
                    <a:p>
                      <a:pPr marL="9525" algn="ctr">
                        <a:spcAft>
                          <a:spcPts val="0"/>
                        </a:spcAft>
                      </a:pPr>
                      <a:r>
                        <a:rPr lang="ru-RU" sz="1100" b="1" dirty="0">
                          <a:latin typeface="Calibri"/>
                          <a:ea typeface="Times New Roman"/>
                          <a:cs typeface="Times New Roman"/>
                        </a:rPr>
                        <a:t>Время</a:t>
                      </a:r>
                      <a:endParaRPr lang="ru-RU" sz="1100" dirty="0">
                        <a:latin typeface="Calibri"/>
                        <a:ea typeface="Times New Roman"/>
                        <a:cs typeface="Times New Roman"/>
                      </a:endParaRPr>
                    </a:p>
                  </a:txBody>
                  <a:tcPr marL="0" marR="0" marT="0" marB="0">
                    <a:lnL>
                      <a:noFill/>
                    </a:lnL>
                    <a:lnR>
                      <a:noFill/>
                    </a:lnR>
                    <a:lnT>
                      <a:noFill/>
                    </a:lnT>
                    <a:lnB>
                      <a:noFill/>
                    </a:lnB>
                    <a:solidFill>
                      <a:srgbClr val="EAECF2"/>
                    </a:solidFill>
                  </a:tcPr>
                </a:tc>
                <a:tc>
                  <a:txBody>
                    <a:bodyPr/>
                    <a:lstStyle/>
                    <a:p>
                      <a:pPr algn="ctr">
                        <a:spcAft>
                          <a:spcPts val="0"/>
                        </a:spcAft>
                      </a:pPr>
                      <a:r>
                        <a:rPr lang="en-US" sz="1800" b="1">
                          <a:latin typeface="Calibri"/>
                          <a:ea typeface="Times New Roman"/>
                          <a:cs typeface="Times New Roman"/>
                        </a:rPr>
                        <a:t>Indefinite</a:t>
                      </a:r>
                      <a:endParaRPr lang="ru-RU" sz="1800">
                        <a:latin typeface="Calibri"/>
                        <a:ea typeface="Times New Roman"/>
                        <a:cs typeface="Times New Roman"/>
                      </a:endParaRPr>
                    </a:p>
                    <a:p>
                      <a:pPr algn="ctr">
                        <a:spcAft>
                          <a:spcPts val="0"/>
                        </a:spcAft>
                      </a:pPr>
                      <a:r>
                        <a:rPr lang="ru-RU" sz="1800" i="1">
                          <a:latin typeface="Calibri"/>
                          <a:ea typeface="Times New Roman"/>
                          <a:cs typeface="Times New Roman"/>
                        </a:rPr>
                        <a:t>Неопределенное</a:t>
                      </a:r>
                      <a:endParaRPr lang="ru-RU" sz="1800">
                        <a:latin typeface="Calibri"/>
                        <a:ea typeface="Times New Roman"/>
                        <a:cs typeface="Times New Roman"/>
                      </a:endParaRPr>
                    </a:p>
                  </a:txBody>
                  <a:tcPr marL="0" marR="0" marT="0" marB="0">
                    <a:lnL>
                      <a:noFill/>
                    </a:lnL>
                    <a:lnR>
                      <a:noFill/>
                    </a:lnR>
                    <a:lnT>
                      <a:noFill/>
                    </a:lnT>
                    <a:lnB>
                      <a:noFill/>
                    </a:lnB>
                    <a:solidFill>
                      <a:srgbClr val="EAECF2"/>
                    </a:solidFill>
                  </a:tcPr>
                </a:tc>
              </a:tr>
              <a:tr h="236056">
                <a:tc>
                  <a:txBody>
                    <a:bodyPr/>
                    <a:lstStyle/>
                    <a:p>
                      <a:pPr>
                        <a:spcAft>
                          <a:spcPts val="0"/>
                        </a:spcAft>
                      </a:pPr>
                      <a:r>
                        <a:rPr lang="ru-RU" sz="1100">
                          <a:latin typeface="Calibri"/>
                          <a:ea typeface="Times New Roman"/>
                          <a:cs typeface="Times New Roman"/>
                        </a:rPr>
                        <a:t> </a:t>
                      </a:r>
                    </a:p>
                  </a:txBody>
                  <a:tcPr marL="0" marR="0" marT="0" marB="0">
                    <a:lnL>
                      <a:noFill/>
                    </a:lnL>
                    <a:lnR>
                      <a:noFill/>
                    </a:lnR>
                    <a:lnT>
                      <a:noFill/>
                    </a:lnT>
                    <a:lnB>
                      <a:noFill/>
                    </a:lnB>
                    <a:solidFill>
                      <a:srgbClr val="EAECF2"/>
                    </a:solidFill>
                  </a:tcPr>
                </a:tc>
                <a:tc>
                  <a:txBody>
                    <a:bodyPr/>
                    <a:lstStyle/>
                    <a:p>
                      <a:pPr>
                        <a:spcAft>
                          <a:spcPts val="0"/>
                        </a:spcAft>
                      </a:pPr>
                      <a:r>
                        <a:rPr lang="ru-RU" sz="2000">
                          <a:latin typeface="Times New Roman"/>
                          <a:ea typeface="Times New Roman"/>
                          <a:cs typeface="Times New Roman"/>
                        </a:rPr>
                        <a:t> </a:t>
                      </a: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r>
              <a:tr h="909005">
                <a:tc>
                  <a:txBody>
                    <a:bodyPr/>
                    <a:lstStyle/>
                    <a:p>
                      <a:pPr algn="ctr">
                        <a:spcAft>
                          <a:spcPts val="0"/>
                        </a:spcAft>
                      </a:pPr>
                      <a:r>
                        <a:rPr lang="en-US" sz="1100" b="1">
                          <a:latin typeface="Calibri"/>
                          <a:ea typeface="Times New Roman"/>
                          <a:cs typeface="Times New Roman"/>
                        </a:rPr>
                        <a:t>Present</a:t>
                      </a:r>
                      <a:endParaRPr lang="ru-RU" sz="1100">
                        <a:latin typeface="Calibri"/>
                        <a:ea typeface="Times New Roman"/>
                        <a:cs typeface="Times New Roman"/>
                      </a:endParaRPr>
                    </a:p>
                    <a:p>
                      <a:pPr algn="ctr">
                        <a:spcAft>
                          <a:spcPts val="0"/>
                        </a:spcAft>
                      </a:pPr>
                      <a:r>
                        <a:rPr lang="ru-RU" sz="1100" i="1">
                          <a:latin typeface="Calibri"/>
                          <a:ea typeface="Times New Roman"/>
                          <a:cs typeface="Times New Roman"/>
                        </a:rPr>
                        <a:t>Настоящее</a:t>
                      </a:r>
                      <a:endParaRPr lang="ru-RU" sz="1100">
                        <a:latin typeface="Calibri"/>
                        <a:ea typeface="Times New Roman"/>
                        <a:cs typeface="Times New Roman"/>
                      </a:endParaRPr>
                    </a:p>
                  </a:txBody>
                  <a:tcPr marL="0" marR="0" marT="0" marB="0" anchor="ctr">
                    <a:lnL>
                      <a:noFill/>
                    </a:lnL>
                    <a:lnR>
                      <a:noFill/>
                    </a:lnR>
                    <a:lnT>
                      <a:noFill/>
                    </a:lnT>
                    <a:lnB>
                      <a:noFill/>
                    </a:lnB>
                    <a:solidFill>
                      <a:srgbClr val="EAECF2"/>
                    </a:solidFill>
                  </a:tcPr>
                </a:tc>
                <a:tc>
                  <a:txBody>
                    <a:bodyPr/>
                    <a:lstStyle/>
                    <a:p>
                      <a:pPr marL="38100" marR="38100" algn="ctr">
                        <a:spcAft>
                          <a:spcPts val="0"/>
                        </a:spcAft>
                      </a:pPr>
                      <a:r>
                        <a:rPr lang="en-US" sz="2000">
                          <a:latin typeface="Times New Roman"/>
                          <a:ea typeface="Times New Roman"/>
                          <a:cs typeface="Times New Roman"/>
                        </a:rPr>
                        <a:t>I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am </a:t>
                      </a:r>
                      <a:r>
                        <a:rPr lang="en-GB" sz="2000" b="1">
                          <a:solidFill>
                            <a:srgbClr val="000000"/>
                          </a:solidFill>
                          <a:latin typeface="Times New Roman"/>
                          <a:ea typeface="Times New Roman"/>
                          <a:cs typeface="Times New Roman"/>
                        </a:rPr>
                        <a:t>+</a:t>
                      </a:r>
                      <a:r>
                        <a:rPr lang="en-GB" sz="2000" b="1">
                          <a:solidFill>
                            <a:srgbClr val="FF0000"/>
                          </a:solidFill>
                          <a:latin typeface="Times New Roman"/>
                          <a:ea typeface="Times New Roman"/>
                          <a:cs typeface="Times New Roman"/>
                        </a:rPr>
                        <a:t> </a:t>
                      </a:r>
                      <a:r>
                        <a:rPr lang="en-US" sz="2000" b="1">
                          <a:solidFill>
                            <a:srgbClr val="FF00FF"/>
                          </a:solidFill>
                          <a:latin typeface="Times New Roman"/>
                          <a:ea typeface="Times New Roman"/>
                          <a:cs typeface="Times New Roman"/>
                        </a:rPr>
                        <a:t>V III</a:t>
                      </a:r>
                      <a:endParaRPr lang="ru-RU" sz="2000">
                        <a:latin typeface="Times New Roman"/>
                        <a:ea typeface="Times New Roman"/>
                        <a:cs typeface="Times New Roman"/>
                      </a:endParaRPr>
                    </a:p>
                    <a:p>
                      <a:pPr marL="38100" marR="38100" algn="ctr">
                        <a:spcAft>
                          <a:spcPts val="0"/>
                        </a:spcAft>
                      </a:pPr>
                      <a:r>
                        <a:rPr lang="en-US" sz="2000">
                          <a:latin typeface="Times New Roman"/>
                          <a:ea typeface="Times New Roman"/>
                          <a:cs typeface="Times New Roman"/>
                        </a:rPr>
                        <a:t>he, she, it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is</a:t>
                      </a:r>
                      <a:r>
                        <a:rPr lang="en-US" sz="2000" b="1">
                          <a:solidFill>
                            <a:srgbClr val="000000"/>
                          </a:solidFill>
                          <a:latin typeface="Times New Roman"/>
                          <a:ea typeface="Times New Roman"/>
                          <a:cs typeface="Times New Roman"/>
                        </a:rPr>
                        <a:t> + </a:t>
                      </a:r>
                      <a:r>
                        <a:rPr lang="en-US" sz="2000" b="1">
                          <a:solidFill>
                            <a:srgbClr val="FF0000"/>
                          </a:solidFill>
                          <a:latin typeface="Times New Roman"/>
                          <a:ea typeface="Times New Roman"/>
                          <a:cs typeface="Times New Roman"/>
                        </a:rPr>
                        <a:t> </a:t>
                      </a:r>
                      <a:r>
                        <a:rPr lang="en-US" sz="2000" b="1">
                          <a:solidFill>
                            <a:srgbClr val="FF00FF"/>
                          </a:solidFill>
                          <a:latin typeface="Times New Roman"/>
                          <a:ea typeface="Times New Roman"/>
                          <a:cs typeface="Times New Roman"/>
                        </a:rPr>
                        <a:t>V III </a:t>
                      </a:r>
                      <a:endParaRPr lang="ru-RU" sz="2000">
                        <a:latin typeface="Times New Roman"/>
                        <a:ea typeface="Times New Roman"/>
                        <a:cs typeface="Times New Roman"/>
                      </a:endParaRPr>
                    </a:p>
                    <a:p>
                      <a:pPr marL="38100" marR="38100" algn="ctr">
                        <a:spcAft>
                          <a:spcPts val="0"/>
                        </a:spcAft>
                      </a:pPr>
                      <a:r>
                        <a:rPr lang="en-US" sz="2000">
                          <a:latin typeface="Times New Roman"/>
                          <a:ea typeface="Times New Roman"/>
                          <a:cs typeface="Times New Roman"/>
                        </a:rPr>
                        <a:t>we, you, they</a:t>
                      </a:r>
                      <a:r>
                        <a:rPr lang="en-GB" sz="2000">
                          <a:latin typeface="Times New Roman"/>
                          <a:ea typeface="Times New Roman"/>
                          <a:cs typeface="Times New Roman"/>
                        </a:rPr>
                        <a:t>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are </a:t>
                      </a:r>
                      <a:r>
                        <a:rPr lang="en-US" sz="2000" b="1">
                          <a:solidFill>
                            <a:srgbClr val="000000"/>
                          </a:solidFill>
                          <a:latin typeface="Times New Roman"/>
                          <a:ea typeface="Times New Roman"/>
                          <a:cs typeface="Times New Roman"/>
                        </a:rPr>
                        <a:t>+</a:t>
                      </a:r>
                      <a:r>
                        <a:rPr lang="en-US" sz="2000" b="1">
                          <a:solidFill>
                            <a:srgbClr val="FF0000"/>
                          </a:solidFill>
                          <a:latin typeface="Times New Roman"/>
                          <a:ea typeface="Times New Roman"/>
                          <a:cs typeface="Times New Roman"/>
                        </a:rPr>
                        <a:t> V</a:t>
                      </a:r>
                      <a:r>
                        <a:rPr lang="en-US" sz="2000" b="1">
                          <a:solidFill>
                            <a:srgbClr val="FF00FF"/>
                          </a:solidFill>
                          <a:latin typeface="Times New Roman"/>
                          <a:ea typeface="Times New Roman"/>
                          <a:cs typeface="Times New Roman"/>
                        </a:rPr>
                        <a:t> III</a:t>
                      </a:r>
                      <a:endParaRPr lang="ru-RU" sz="2000">
                        <a:latin typeface="Times New Roman"/>
                        <a:ea typeface="Times New Roman"/>
                        <a:cs typeface="Times New Roman"/>
                      </a:endParaRPr>
                    </a:p>
                  </a:txBody>
                  <a:tcPr marL="0" marR="0" marT="0" marB="0" anchor="ctr">
                    <a:lnL>
                      <a:noFill/>
                    </a:lnL>
                    <a:lnR>
                      <a:noFill/>
                    </a:lnR>
                    <a:lnT w="12700" cap="flat" cmpd="sng" algn="ctr">
                      <a:solidFill>
                        <a:schemeClr val="bg1"/>
                      </a:solidFill>
                      <a:prstDash val="solid"/>
                      <a:round/>
                      <a:headEnd type="none" w="med" len="med"/>
                      <a:tailEnd type="none" w="med" len="med"/>
                    </a:lnT>
                    <a:lnB>
                      <a:noFill/>
                    </a:lnB>
                    <a:solidFill>
                      <a:srgbClr val="E0E0BE"/>
                    </a:solidFill>
                  </a:tcPr>
                </a:tc>
              </a:tr>
              <a:tr h="200086">
                <a:tc>
                  <a:txBody>
                    <a:bodyPr/>
                    <a:lstStyle/>
                    <a:p>
                      <a:pPr marL="28575">
                        <a:spcAft>
                          <a:spcPts val="0"/>
                        </a:spcAft>
                      </a:pPr>
                      <a:r>
                        <a:rPr lang="ru-RU" sz="1100">
                          <a:latin typeface="Calibri"/>
                          <a:ea typeface="Times New Roman"/>
                          <a:cs typeface="Times New Roman"/>
                        </a:rPr>
                        <a:t>Пример:</a:t>
                      </a:r>
                    </a:p>
                  </a:txBody>
                  <a:tcPr marL="0" marR="0" marT="0" marB="0">
                    <a:lnL>
                      <a:noFill/>
                    </a:lnL>
                    <a:lnR>
                      <a:noFill/>
                    </a:lnR>
                    <a:lnT>
                      <a:noFill/>
                    </a:lnT>
                    <a:lnB>
                      <a:noFill/>
                    </a:lnB>
                    <a:solidFill>
                      <a:srgbClr val="EAECF2"/>
                    </a:solidFill>
                  </a:tcPr>
                </a:tc>
                <a:tc>
                  <a:txBody>
                    <a:bodyPr/>
                    <a:lstStyle/>
                    <a:p>
                      <a:pPr marL="28575">
                        <a:spcAft>
                          <a:spcPts val="0"/>
                        </a:spcAft>
                      </a:pPr>
                      <a:r>
                        <a:rPr lang="en-US" sz="1800">
                          <a:latin typeface="Calibri"/>
                          <a:ea typeface="Times New Roman"/>
                          <a:cs typeface="Times New Roman"/>
                        </a:rPr>
                        <a:t>I </a:t>
                      </a:r>
                      <a:r>
                        <a:rPr lang="en-US" sz="1800" b="1">
                          <a:solidFill>
                            <a:srgbClr val="FF0000"/>
                          </a:solidFill>
                          <a:latin typeface="Calibri"/>
                          <a:ea typeface="Times New Roman"/>
                          <a:cs typeface="Times New Roman"/>
                        </a:rPr>
                        <a:t>am</a:t>
                      </a:r>
                      <a:r>
                        <a:rPr lang="en-US" sz="1800">
                          <a:latin typeface="Calibri"/>
                          <a:ea typeface="Times New Roman"/>
                          <a:cs typeface="Times New Roman"/>
                        </a:rPr>
                        <a:t> ask</a:t>
                      </a:r>
                      <a:r>
                        <a:rPr lang="en-US" sz="1800" b="1">
                          <a:solidFill>
                            <a:srgbClr val="FF00FF"/>
                          </a:solidFill>
                          <a:latin typeface="Calibri"/>
                          <a:ea typeface="Times New Roman"/>
                          <a:cs typeface="Times New Roman"/>
                        </a:rPr>
                        <a:t>ed</a:t>
                      </a:r>
                      <a:r>
                        <a:rPr lang="en-US" sz="1800" b="1">
                          <a:solidFill>
                            <a:srgbClr val="000000"/>
                          </a:solidFill>
                          <a:latin typeface="Calibri"/>
                          <a:ea typeface="Times New Roman"/>
                          <a:cs typeface="Times New Roman"/>
                        </a:rPr>
                        <a:t>. </a:t>
                      </a:r>
                      <a:r>
                        <a:rPr lang="ru-RU" sz="1800" b="1">
                          <a:solidFill>
                            <a:srgbClr val="000000"/>
                          </a:solidFill>
                          <a:latin typeface="Calibri"/>
                          <a:ea typeface="Times New Roman"/>
                          <a:cs typeface="Times New Roman"/>
                        </a:rPr>
                        <a:t>Меня спрашивают.</a:t>
                      </a:r>
                      <a:endParaRPr lang="ru-RU" sz="1800">
                        <a:latin typeface="Calibri"/>
                        <a:ea typeface="Times New Roman"/>
                        <a:cs typeface="Times New Roman"/>
                      </a:endParaRPr>
                    </a:p>
                  </a:txBody>
                  <a:tcPr marL="0" marR="0" marT="0" marB="0">
                    <a:lnL>
                      <a:noFill/>
                    </a:lnL>
                    <a:lnR>
                      <a:noFill/>
                    </a:lnR>
                    <a:lnT>
                      <a:noFill/>
                    </a:lnT>
                    <a:lnB>
                      <a:noFill/>
                    </a:lnB>
                  </a:tcPr>
                </a:tc>
              </a:tr>
              <a:tr h="909005">
                <a:tc>
                  <a:txBody>
                    <a:bodyPr/>
                    <a:lstStyle/>
                    <a:p>
                      <a:pPr algn="ctr">
                        <a:spcAft>
                          <a:spcPts val="0"/>
                        </a:spcAft>
                      </a:pPr>
                      <a:r>
                        <a:rPr lang="en-US" sz="1100" b="1">
                          <a:latin typeface="Calibri"/>
                          <a:ea typeface="Times New Roman"/>
                          <a:cs typeface="Times New Roman"/>
                        </a:rPr>
                        <a:t>Past</a:t>
                      </a:r>
                      <a:endParaRPr lang="ru-RU" sz="1100">
                        <a:latin typeface="Calibri"/>
                        <a:ea typeface="Times New Roman"/>
                        <a:cs typeface="Times New Roman"/>
                      </a:endParaRPr>
                    </a:p>
                    <a:p>
                      <a:pPr algn="ctr">
                        <a:spcAft>
                          <a:spcPts val="0"/>
                        </a:spcAft>
                      </a:pPr>
                      <a:r>
                        <a:rPr lang="ru-RU" sz="1100" i="1">
                          <a:latin typeface="Calibri"/>
                          <a:ea typeface="Times New Roman"/>
                          <a:cs typeface="Times New Roman"/>
                        </a:rPr>
                        <a:t>Прошедшее</a:t>
                      </a:r>
                      <a:endParaRPr lang="ru-RU" sz="1100">
                        <a:latin typeface="Calibri"/>
                        <a:ea typeface="Times New Roman"/>
                        <a:cs typeface="Times New Roman"/>
                      </a:endParaRPr>
                    </a:p>
                  </a:txBody>
                  <a:tcPr marL="0" marR="0" marT="0" marB="0" anchor="ctr">
                    <a:lnL>
                      <a:noFill/>
                    </a:lnL>
                    <a:lnR>
                      <a:noFill/>
                    </a:lnR>
                    <a:lnT>
                      <a:noFill/>
                    </a:lnT>
                    <a:lnB>
                      <a:noFill/>
                    </a:lnB>
                    <a:solidFill>
                      <a:srgbClr val="EAECF2"/>
                    </a:solidFill>
                  </a:tcPr>
                </a:tc>
                <a:tc>
                  <a:txBody>
                    <a:bodyPr/>
                    <a:lstStyle/>
                    <a:p>
                      <a:pPr marL="38100" marR="38100" algn="ctr">
                        <a:spcAft>
                          <a:spcPts val="0"/>
                        </a:spcAft>
                      </a:pPr>
                      <a:r>
                        <a:rPr lang="en-US" sz="2000">
                          <a:latin typeface="Times New Roman"/>
                          <a:ea typeface="Times New Roman"/>
                          <a:cs typeface="Times New Roman"/>
                        </a:rPr>
                        <a:t>I, he, she, it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was</a:t>
                      </a:r>
                      <a:r>
                        <a:rPr lang="en-US" sz="2000" b="1">
                          <a:latin typeface="Times New Roman"/>
                          <a:ea typeface="Times New Roman"/>
                          <a:cs typeface="Times New Roman"/>
                        </a:rPr>
                        <a:t> </a:t>
                      </a:r>
                      <a:r>
                        <a:rPr lang="en-GB" sz="2000" b="1">
                          <a:solidFill>
                            <a:srgbClr val="000000"/>
                          </a:solidFill>
                          <a:latin typeface="Times New Roman"/>
                          <a:ea typeface="Times New Roman"/>
                          <a:cs typeface="Times New Roman"/>
                        </a:rPr>
                        <a:t>+</a:t>
                      </a:r>
                      <a:r>
                        <a:rPr lang="en-GB" sz="2000" b="1">
                          <a:solidFill>
                            <a:srgbClr val="FF0000"/>
                          </a:solidFill>
                          <a:latin typeface="Times New Roman"/>
                          <a:ea typeface="Times New Roman"/>
                          <a:cs typeface="Times New Roman"/>
                        </a:rPr>
                        <a:t> </a:t>
                      </a:r>
                      <a:r>
                        <a:rPr lang="en-US" sz="2000" b="1">
                          <a:solidFill>
                            <a:srgbClr val="FF00FF"/>
                          </a:solidFill>
                          <a:latin typeface="Times New Roman"/>
                          <a:ea typeface="Times New Roman"/>
                          <a:cs typeface="Times New Roman"/>
                        </a:rPr>
                        <a:t>V III </a:t>
                      </a:r>
                      <a:endParaRPr lang="ru-RU" sz="2000">
                        <a:latin typeface="Times New Roman"/>
                        <a:ea typeface="Times New Roman"/>
                        <a:cs typeface="Times New Roman"/>
                      </a:endParaRPr>
                    </a:p>
                    <a:p>
                      <a:pPr marL="38100" marR="38100" algn="ctr">
                        <a:spcAft>
                          <a:spcPts val="0"/>
                        </a:spcAft>
                      </a:pPr>
                      <a:r>
                        <a:rPr lang="en-US" sz="2000">
                          <a:latin typeface="Times New Roman"/>
                          <a:ea typeface="Times New Roman"/>
                          <a:cs typeface="Times New Roman"/>
                        </a:rPr>
                        <a:t>we, you, they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were</a:t>
                      </a:r>
                      <a:r>
                        <a:rPr lang="en-US" sz="2000" b="1">
                          <a:latin typeface="Times New Roman"/>
                          <a:ea typeface="Times New Roman"/>
                          <a:cs typeface="Times New Roman"/>
                        </a:rPr>
                        <a:t> </a:t>
                      </a:r>
                      <a:r>
                        <a:rPr lang="en-GB" sz="2000" b="1">
                          <a:solidFill>
                            <a:srgbClr val="000000"/>
                          </a:solidFill>
                          <a:latin typeface="Times New Roman"/>
                          <a:ea typeface="Times New Roman"/>
                          <a:cs typeface="Times New Roman"/>
                        </a:rPr>
                        <a:t>+</a:t>
                      </a:r>
                      <a:r>
                        <a:rPr lang="en-GB" sz="2000" b="1">
                          <a:solidFill>
                            <a:srgbClr val="FF0000"/>
                          </a:solidFill>
                          <a:latin typeface="Times New Roman"/>
                          <a:ea typeface="Times New Roman"/>
                          <a:cs typeface="Times New Roman"/>
                        </a:rPr>
                        <a:t> </a:t>
                      </a:r>
                      <a:r>
                        <a:rPr lang="en-US" sz="2000" b="1">
                          <a:solidFill>
                            <a:srgbClr val="FF00FF"/>
                          </a:solidFill>
                          <a:latin typeface="Times New Roman"/>
                          <a:ea typeface="Times New Roman"/>
                          <a:cs typeface="Times New Roman"/>
                        </a:rPr>
                        <a:t>V III </a:t>
                      </a:r>
                      <a:endParaRPr lang="ru-RU" sz="2000">
                        <a:latin typeface="Times New Roman"/>
                        <a:ea typeface="Times New Roman"/>
                        <a:cs typeface="Times New Roman"/>
                      </a:endParaRPr>
                    </a:p>
                  </a:txBody>
                  <a:tcPr marL="0" marR="0" marT="0" marB="0" anchor="ctr">
                    <a:lnL>
                      <a:noFill/>
                    </a:lnL>
                    <a:lnR>
                      <a:noFill/>
                    </a:lnR>
                    <a:lnT>
                      <a:noFill/>
                    </a:lnT>
                    <a:lnB>
                      <a:noFill/>
                    </a:lnB>
                    <a:solidFill>
                      <a:srgbClr val="E0E0BE"/>
                    </a:solidFill>
                  </a:tcPr>
                </a:tc>
              </a:tr>
              <a:tr h="197838">
                <a:tc>
                  <a:txBody>
                    <a:bodyPr/>
                    <a:lstStyle/>
                    <a:p>
                      <a:pPr>
                        <a:spcAft>
                          <a:spcPts val="0"/>
                        </a:spcAft>
                      </a:pPr>
                      <a:r>
                        <a:rPr lang="ru-RU" sz="1100">
                          <a:latin typeface="Calibri"/>
                          <a:ea typeface="Times New Roman"/>
                          <a:cs typeface="Times New Roman"/>
                        </a:rPr>
                        <a:t>Пример</a:t>
                      </a:r>
                      <a:r>
                        <a:rPr lang="en-GB" sz="1100">
                          <a:latin typeface="Calibri"/>
                          <a:ea typeface="Times New Roman"/>
                          <a:cs typeface="Times New Roman"/>
                        </a:rPr>
                        <a:t>:</a:t>
                      </a:r>
                      <a:endParaRPr lang="ru-RU" sz="1100">
                        <a:latin typeface="Calibri"/>
                        <a:ea typeface="Times New Roman"/>
                        <a:cs typeface="Times New Roman"/>
                      </a:endParaRPr>
                    </a:p>
                  </a:txBody>
                  <a:tcPr marL="0" marR="0" marT="0" marB="0">
                    <a:lnL>
                      <a:noFill/>
                    </a:lnL>
                    <a:lnR>
                      <a:noFill/>
                    </a:lnR>
                    <a:lnT>
                      <a:noFill/>
                    </a:lnT>
                    <a:lnB>
                      <a:noFill/>
                    </a:lnB>
                    <a:solidFill>
                      <a:srgbClr val="EAECF2"/>
                    </a:solidFill>
                  </a:tcPr>
                </a:tc>
                <a:tc>
                  <a:txBody>
                    <a:bodyPr/>
                    <a:lstStyle/>
                    <a:p>
                      <a:pPr marL="28575">
                        <a:spcAft>
                          <a:spcPts val="0"/>
                        </a:spcAft>
                      </a:pPr>
                      <a:r>
                        <a:rPr lang="en-US" sz="1800">
                          <a:latin typeface="Calibri"/>
                          <a:ea typeface="Times New Roman"/>
                          <a:cs typeface="Times New Roman"/>
                        </a:rPr>
                        <a:t>I </a:t>
                      </a:r>
                      <a:r>
                        <a:rPr lang="en-US" sz="1800" b="1">
                          <a:solidFill>
                            <a:srgbClr val="FF0000"/>
                          </a:solidFill>
                          <a:latin typeface="Calibri"/>
                          <a:ea typeface="Times New Roman"/>
                          <a:cs typeface="Times New Roman"/>
                        </a:rPr>
                        <a:t>was </a:t>
                      </a:r>
                      <a:r>
                        <a:rPr lang="en-US" sz="1800">
                          <a:latin typeface="Calibri"/>
                          <a:ea typeface="Times New Roman"/>
                          <a:cs typeface="Times New Roman"/>
                        </a:rPr>
                        <a:t>ask</a:t>
                      </a:r>
                      <a:r>
                        <a:rPr lang="en-US" sz="1800" b="1">
                          <a:solidFill>
                            <a:srgbClr val="FF00FF"/>
                          </a:solidFill>
                          <a:latin typeface="Calibri"/>
                          <a:ea typeface="Times New Roman"/>
                          <a:cs typeface="Times New Roman"/>
                        </a:rPr>
                        <a:t>ed</a:t>
                      </a:r>
                      <a:r>
                        <a:rPr lang="ru-RU" sz="1800" b="1">
                          <a:solidFill>
                            <a:srgbClr val="000000"/>
                          </a:solidFill>
                          <a:latin typeface="Calibri"/>
                          <a:ea typeface="Times New Roman"/>
                          <a:cs typeface="Times New Roman"/>
                        </a:rPr>
                        <a:t>. Меня спросили.</a:t>
                      </a:r>
                      <a:endParaRPr lang="ru-RU" sz="1800">
                        <a:latin typeface="Calibri"/>
                        <a:ea typeface="Times New Roman"/>
                        <a:cs typeface="Times New Roman"/>
                      </a:endParaRPr>
                    </a:p>
                  </a:txBody>
                  <a:tcPr marL="0" marR="0" marT="0" marB="0">
                    <a:lnL>
                      <a:noFill/>
                    </a:lnL>
                    <a:lnR>
                      <a:noFill/>
                    </a:lnR>
                    <a:lnT>
                      <a:noFill/>
                    </a:lnT>
                    <a:lnB>
                      <a:noFill/>
                    </a:lnB>
                  </a:tcPr>
                </a:tc>
              </a:tr>
              <a:tr h="921745">
                <a:tc>
                  <a:txBody>
                    <a:bodyPr/>
                    <a:lstStyle/>
                    <a:p>
                      <a:pPr algn="ctr">
                        <a:spcAft>
                          <a:spcPts val="0"/>
                        </a:spcAft>
                      </a:pPr>
                      <a:r>
                        <a:rPr lang="en-US" sz="1100" b="1">
                          <a:latin typeface="Calibri"/>
                          <a:ea typeface="Times New Roman"/>
                          <a:cs typeface="Times New Roman"/>
                        </a:rPr>
                        <a:t>Future</a:t>
                      </a:r>
                      <a:endParaRPr lang="ru-RU" sz="1100">
                        <a:latin typeface="Calibri"/>
                        <a:ea typeface="Times New Roman"/>
                        <a:cs typeface="Times New Roman"/>
                      </a:endParaRPr>
                    </a:p>
                    <a:p>
                      <a:pPr algn="ctr">
                        <a:spcAft>
                          <a:spcPts val="0"/>
                        </a:spcAft>
                      </a:pPr>
                      <a:r>
                        <a:rPr lang="ru-RU" sz="1100" i="1">
                          <a:latin typeface="Calibri"/>
                          <a:ea typeface="Times New Roman"/>
                          <a:cs typeface="Times New Roman"/>
                        </a:rPr>
                        <a:t>Будущее</a:t>
                      </a:r>
                      <a:endParaRPr lang="ru-RU" sz="1100">
                        <a:latin typeface="Calibri"/>
                        <a:ea typeface="Times New Roman"/>
                        <a:cs typeface="Times New Roman"/>
                      </a:endParaRPr>
                    </a:p>
                  </a:txBody>
                  <a:tcPr marL="0" marR="0" marT="0" marB="0" anchor="ctr">
                    <a:lnL>
                      <a:noFill/>
                    </a:lnL>
                    <a:lnR>
                      <a:noFill/>
                    </a:lnR>
                    <a:lnT>
                      <a:noFill/>
                    </a:lnT>
                    <a:lnB>
                      <a:noFill/>
                    </a:lnB>
                    <a:solidFill>
                      <a:srgbClr val="EAECF2"/>
                    </a:solidFill>
                  </a:tcPr>
                </a:tc>
                <a:tc>
                  <a:txBody>
                    <a:bodyPr/>
                    <a:lstStyle/>
                    <a:p>
                      <a:pPr marL="38100" marR="38100" algn="ctr">
                        <a:spcAft>
                          <a:spcPts val="0"/>
                        </a:spcAft>
                      </a:pPr>
                      <a:r>
                        <a:rPr lang="en-US" sz="2000">
                          <a:latin typeface="Times New Roman"/>
                          <a:ea typeface="Times New Roman"/>
                          <a:cs typeface="Times New Roman"/>
                        </a:rPr>
                        <a:t>I, we</a:t>
                      </a:r>
                      <a:r>
                        <a:rPr lang="en-GB" sz="2000">
                          <a:latin typeface="Times New Roman"/>
                          <a:ea typeface="Times New Roman"/>
                          <a:cs typeface="Times New Roman"/>
                        </a:rPr>
                        <a:t>, </a:t>
                      </a:r>
                      <a:r>
                        <a:rPr lang="en-US" sz="2000">
                          <a:latin typeface="Times New Roman"/>
                          <a:ea typeface="Times New Roman"/>
                          <a:cs typeface="Times New Roman"/>
                        </a:rPr>
                        <a:t>he, she, it, you, they  </a:t>
                      </a:r>
                      <a:r>
                        <a:rPr lang="en-US" sz="2000" b="1">
                          <a:latin typeface="Times New Roman"/>
                          <a:ea typeface="Times New Roman"/>
                          <a:cs typeface="Times New Roman"/>
                        </a:rPr>
                        <a:t>+ </a:t>
                      </a:r>
                      <a:r>
                        <a:rPr lang="en-US" sz="2000" b="1">
                          <a:solidFill>
                            <a:srgbClr val="FF0000"/>
                          </a:solidFill>
                          <a:latin typeface="Times New Roman"/>
                          <a:ea typeface="Times New Roman"/>
                          <a:cs typeface="Times New Roman"/>
                        </a:rPr>
                        <a:t>will be</a:t>
                      </a:r>
                      <a:r>
                        <a:rPr lang="en-US" sz="2000" b="1">
                          <a:latin typeface="Times New Roman"/>
                          <a:ea typeface="Times New Roman"/>
                          <a:cs typeface="Times New Roman"/>
                        </a:rPr>
                        <a:t> </a:t>
                      </a:r>
                      <a:r>
                        <a:rPr lang="en-GB" sz="2000" b="1">
                          <a:solidFill>
                            <a:srgbClr val="000000"/>
                          </a:solidFill>
                          <a:latin typeface="Times New Roman"/>
                          <a:ea typeface="Times New Roman"/>
                          <a:cs typeface="Times New Roman"/>
                        </a:rPr>
                        <a:t>+</a:t>
                      </a:r>
                      <a:r>
                        <a:rPr lang="en-GB" sz="2000" b="1">
                          <a:solidFill>
                            <a:srgbClr val="FF0000"/>
                          </a:solidFill>
                          <a:latin typeface="Times New Roman"/>
                          <a:ea typeface="Times New Roman"/>
                          <a:cs typeface="Times New Roman"/>
                        </a:rPr>
                        <a:t> </a:t>
                      </a:r>
                      <a:r>
                        <a:rPr lang="en-US" sz="2000" b="1">
                          <a:solidFill>
                            <a:srgbClr val="FF00FF"/>
                          </a:solidFill>
                          <a:latin typeface="Times New Roman"/>
                          <a:ea typeface="Times New Roman"/>
                          <a:cs typeface="Times New Roman"/>
                        </a:rPr>
                        <a:t>V III </a:t>
                      </a:r>
                      <a:endParaRPr lang="ru-RU" sz="2000">
                        <a:latin typeface="Times New Roman"/>
                        <a:ea typeface="Times New Roman"/>
                        <a:cs typeface="Times New Roman"/>
                      </a:endParaRPr>
                    </a:p>
                  </a:txBody>
                  <a:tcPr marL="0" marR="0" marT="0" marB="0" anchor="ctr">
                    <a:lnL>
                      <a:noFill/>
                    </a:lnL>
                    <a:lnR>
                      <a:noFill/>
                    </a:lnR>
                    <a:lnT>
                      <a:noFill/>
                    </a:lnT>
                    <a:lnB>
                      <a:noFill/>
                    </a:lnB>
                    <a:solidFill>
                      <a:srgbClr val="E0E0BE"/>
                    </a:solidFill>
                  </a:tcPr>
                </a:tc>
              </a:tr>
              <a:tr h="197838">
                <a:tc>
                  <a:txBody>
                    <a:bodyPr/>
                    <a:lstStyle/>
                    <a:p>
                      <a:pPr>
                        <a:spcAft>
                          <a:spcPts val="0"/>
                        </a:spcAft>
                      </a:pPr>
                      <a:r>
                        <a:rPr lang="ru-RU" sz="1100">
                          <a:latin typeface="Calibri"/>
                          <a:ea typeface="Times New Roman"/>
                          <a:cs typeface="Times New Roman"/>
                        </a:rPr>
                        <a:t>Пример:</a:t>
                      </a:r>
                    </a:p>
                  </a:txBody>
                  <a:tcPr marL="0" marR="0" marT="0" marB="0">
                    <a:lnL>
                      <a:noFill/>
                    </a:lnL>
                    <a:lnR>
                      <a:noFill/>
                    </a:lnR>
                    <a:lnT>
                      <a:noFill/>
                    </a:lnT>
                    <a:lnB>
                      <a:noFill/>
                    </a:lnB>
                    <a:solidFill>
                      <a:srgbClr val="EAECF2"/>
                    </a:solidFill>
                  </a:tcPr>
                </a:tc>
                <a:tc>
                  <a:txBody>
                    <a:bodyPr/>
                    <a:lstStyle/>
                    <a:p>
                      <a:pPr marL="28575">
                        <a:spcAft>
                          <a:spcPts val="0"/>
                        </a:spcAft>
                      </a:pPr>
                      <a:r>
                        <a:rPr lang="en-US" sz="1800" dirty="0">
                          <a:latin typeface="Calibri"/>
                          <a:ea typeface="Times New Roman"/>
                          <a:cs typeface="Times New Roman"/>
                        </a:rPr>
                        <a:t>I </a:t>
                      </a:r>
                      <a:r>
                        <a:rPr lang="en-US" sz="1800" b="1" dirty="0">
                          <a:solidFill>
                            <a:srgbClr val="FF0000"/>
                          </a:solidFill>
                          <a:latin typeface="Calibri"/>
                          <a:ea typeface="Times New Roman"/>
                          <a:cs typeface="Times New Roman"/>
                        </a:rPr>
                        <a:t>will be</a:t>
                      </a:r>
                      <a:r>
                        <a:rPr lang="en-US" sz="1800" dirty="0">
                          <a:latin typeface="Calibri"/>
                          <a:ea typeface="Times New Roman"/>
                          <a:cs typeface="Times New Roman"/>
                        </a:rPr>
                        <a:t> ask</a:t>
                      </a:r>
                      <a:r>
                        <a:rPr lang="en-US" sz="1800" b="1" dirty="0">
                          <a:solidFill>
                            <a:srgbClr val="FF00FF"/>
                          </a:solidFill>
                          <a:latin typeface="Calibri"/>
                          <a:ea typeface="Times New Roman"/>
                          <a:cs typeface="Times New Roman"/>
                        </a:rPr>
                        <a:t>ed</a:t>
                      </a:r>
                      <a:r>
                        <a:rPr lang="en-GB" sz="1800" b="1" dirty="0">
                          <a:solidFill>
                            <a:srgbClr val="000000"/>
                          </a:solidFill>
                          <a:latin typeface="Calibri"/>
                          <a:ea typeface="Times New Roman"/>
                          <a:cs typeface="Times New Roman"/>
                        </a:rPr>
                        <a:t>. </a:t>
                      </a:r>
                      <a:r>
                        <a:rPr lang="ru-RU" sz="1800" b="1" dirty="0">
                          <a:solidFill>
                            <a:srgbClr val="000000"/>
                          </a:solidFill>
                          <a:latin typeface="Calibri"/>
                          <a:ea typeface="Times New Roman"/>
                          <a:cs typeface="Times New Roman"/>
                        </a:rPr>
                        <a:t>Меня спросят</a:t>
                      </a:r>
                      <a:r>
                        <a:rPr lang="en-GB" sz="1800" b="1" dirty="0">
                          <a:solidFill>
                            <a:srgbClr val="000000"/>
                          </a:solidFill>
                          <a:latin typeface="Calibri"/>
                          <a:ea typeface="Times New Roman"/>
                          <a:cs typeface="Times New Roman"/>
                        </a:rPr>
                        <a:t>. </a:t>
                      </a:r>
                      <a:endParaRPr lang="ru-RU" sz="1800" dirty="0">
                        <a:latin typeface="Calibri"/>
                        <a:ea typeface="Times New Roman"/>
                        <a:cs typeface="Times New Roman"/>
                      </a:endParaRPr>
                    </a:p>
                  </a:txBody>
                  <a:tcPr marL="0" marR="0" marT="0" marB="0">
                    <a:lnL>
                      <a:noFill/>
                    </a:lnL>
                    <a:lnR>
                      <a:noFill/>
                    </a:lnR>
                    <a:lnT>
                      <a:noFill/>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764704"/>
          </a:xfrm>
        </p:spPr>
        <p:txBody>
          <a:bodyPr/>
          <a:lstStyle/>
          <a:p>
            <a:r>
              <a:rPr lang="ru-RU" b="1" i="1" dirty="0" smtClean="0">
                <a:solidFill>
                  <a:srgbClr val="BC8FDD"/>
                </a:solidFill>
                <a:latin typeface="+mn-lt"/>
                <a:ea typeface="+mn-ea"/>
                <a:cs typeface="+mn-cs"/>
              </a:rPr>
              <a:t>Вопросительная форма</a:t>
            </a:r>
            <a:r>
              <a:rPr lang="ru-RU" dirty="0" smtClean="0">
                <a:solidFill>
                  <a:srgbClr val="BC8FDD"/>
                </a:solidFill>
                <a:latin typeface="+mn-lt"/>
                <a:ea typeface="+mn-ea"/>
                <a:cs typeface="+mn-cs"/>
              </a:rPr>
              <a:t> </a:t>
            </a:r>
            <a:endParaRPr lang="ru-RU" dirty="0">
              <a:solidFill>
                <a:srgbClr val="BC8FDD"/>
              </a:solidFill>
            </a:endParaRPr>
          </a:p>
        </p:txBody>
      </p:sp>
      <p:sp>
        <p:nvSpPr>
          <p:cNvPr id="3" name="Содержимое 2"/>
          <p:cNvSpPr>
            <a:spLocks noGrp="1"/>
          </p:cNvSpPr>
          <p:nvPr>
            <p:ph idx="1"/>
          </p:nvPr>
        </p:nvSpPr>
        <p:spPr>
          <a:xfrm>
            <a:off x="0" y="692696"/>
            <a:ext cx="9144000" cy="4896544"/>
          </a:xfrm>
        </p:spPr>
        <p:txBody>
          <a:bodyPr/>
          <a:lstStyle/>
          <a:p>
            <a:pPr>
              <a:buNone/>
            </a:pPr>
            <a:r>
              <a:rPr lang="ru-RU" sz="2400" dirty="0" smtClean="0">
                <a:solidFill>
                  <a:srgbClr val="FFFF00"/>
                </a:solidFill>
                <a:latin typeface="+mn-lt"/>
                <a:ea typeface="+mn-ea"/>
                <a:cs typeface="+mn-cs"/>
              </a:rPr>
              <a:t>образуется </a:t>
            </a:r>
            <a:r>
              <a:rPr lang="ru-RU" sz="2400" dirty="0">
                <a:solidFill>
                  <a:srgbClr val="FFFF00"/>
                </a:solidFill>
                <a:latin typeface="+mn-lt"/>
                <a:ea typeface="+mn-ea"/>
                <a:cs typeface="+mn-cs"/>
              </a:rPr>
              <a:t>путём переноса </a:t>
            </a:r>
            <a:r>
              <a:rPr lang="ru-RU" sz="2400" u="sng" dirty="0">
                <a:solidFill>
                  <a:srgbClr val="FFFF00"/>
                </a:solidFill>
                <a:latin typeface="+mn-lt"/>
                <a:ea typeface="+mn-ea"/>
                <a:cs typeface="+mn-cs"/>
              </a:rPr>
              <a:t>первого вспомогательного глагола</a:t>
            </a:r>
            <a:r>
              <a:rPr lang="ru-RU" sz="2400" dirty="0">
                <a:solidFill>
                  <a:srgbClr val="FFFF00"/>
                </a:solidFill>
                <a:latin typeface="+mn-lt"/>
                <a:ea typeface="+mn-ea"/>
                <a:cs typeface="+mn-cs"/>
              </a:rPr>
              <a:t>  на место </a:t>
            </a:r>
            <a:r>
              <a:rPr lang="ru-RU" sz="2400" u="sng" dirty="0">
                <a:solidFill>
                  <a:srgbClr val="FFFF00"/>
                </a:solidFill>
                <a:latin typeface="+mn-lt"/>
                <a:ea typeface="+mn-ea"/>
                <a:cs typeface="+mn-cs"/>
              </a:rPr>
              <a:t>перед подлежащим</a:t>
            </a:r>
            <a:r>
              <a:rPr lang="ru-RU" sz="2400" dirty="0">
                <a:solidFill>
                  <a:srgbClr val="FFFF00"/>
                </a:solidFill>
                <a:latin typeface="+mn-lt"/>
                <a:ea typeface="+mn-ea"/>
                <a:cs typeface="+mn-cs"/>
              </a:rPr>
              <a:t>, например:</a:t>
            </a:r>
          </a:p>
          <a:p>
            <a:pPr>
              <a:buNone/>
            </a:pPr>
            <a:r>
              <a:rPr lang="en-US" sz="1600" b="1" u="sng" dirty="0" smtClean="0">
                <a:solidFill>
                  <a:srgbClr val="FFFF00"/>
                </a:solidFill>
                <a:latin typeface="+mn-lt"/>
                <a:ea typeface="+mn-ea"/>
                <a:cs typeface="+mn-cs"/>
              </a:rPr>
              <a:t>Is</a:t>
            </a:r>
            <a:r>
              <a:rPr lang="en-US" sz="1600" dirty="0" smtClean="0">
                <a:solidFill>
                  <a:srgbClr val="FFFF00"/>
                </a:solidFill>
                <a:latin typeface="+mn-lt"/>
                <a:ea typeface="+mn-ea"/>
                <a:cs typeface="+mn-cs"/>
              </a:rPr>
              <a:t> </a:t>
            </a:r>
            <a:r>
              <a:rPr lang="en-US" sz="1600" dirty="0">
                <a:solidFill>
                  <a:srgbClr val="FFFF00"/>
                </a:solidFill>
                <a:latin typeface="+mn-lt"/>
                <a:ea typeface="+mn-ea"/>
                <a:cs typeface="+mn-cs"/>
              </a:rPr>
              <a:t>the suit </a:t>
            </a:r>
            <a:r>
              <a:rPr lang="en-US" sz="1600" b="1" dirty="0">
                <a:solidFill>
                  <a:srgbClr val="FFFF00"/>
                </a:solidFill>
                <a:latin typeface="+mn-lt"/>
                <a:ea typeface="+mn-ea"/>
                <a:cs typeface="+mn-cs"/>
              </a:rPr>
              <a:t>pressed</a:t>
            </a:r>
            <a:r>
              <a:rPr lang="en-US" sz="1600" dirty="0">
                <a:solidFill>
                  <a:srgbClr val="FFFF00"/>
                </a:solidFill>
                <a:latin typeface="+mn-lt"/>
                <a:ea typeface="+mn-ea"/>
                <a:cs typeface="+mn-cs"/>
              </a:rPr>
              <a:t>? </a:t>
            </a:r>
            <a:endParaRPr lang="ru-RU" sz="1600" dirty="0">
              <a:solidFill>
                <a:srgbClr val="FFFF00"/>
              </a:solidFill>
              <a:latin typeface="+mn-lt"/>
              <a:ea typeface="+mn-ea"/>
              <a:cs typeface="+mn-cs"/>
            </a:endParaRPr>
          </a:p>
          <a:p>
            <a:pPr>
              <a:buNone/>
            </a:pPr>
            <a:r>
              <a:rPr lang="ru-RU" sz="1600" b="1" i="1" dirty="0">
                <a:solidFill>
                  <a:srgbClr val="FFFF00"/>
                </a:solidFill>
                <a:latin typeface="+mn-lt"/>
                <a:ea typeface="+mn-ea"/>
                <a:cs typeface="+mn-cs"/>
              </a:rPr>
              <a:t>Отглажен ли</a:t>
            </a:r>
            <a:r>
              <a:rPr lang="ru-RU" sz="1600" i="1" dirty="0">
                <a:solidFill>
                  <a:srgbClr val="FFFF00"/>
                </a:solidFill>
                <a:latin typeface="+mn-lt"/>
                <a:ea typeface="+mn-ea"/>
                <a:cs typeface="+mn-cs"/>
              </a:rPr>
              <a:t> костюм?</a:t>
            </a:r>
            <a:endParaRPr lang="ru-RU" sz="1600" dirty="0">
              <a:solidFill>
                <a:srgbClr val="FFFF00"/>
              </a:solidFill>
              <a:latin typeface="+mn-lt"/>
              <a:ea typeface="+mn-ea"/>
              <a:cs typeface="+mn-cs"/>
            </a:endParaRPr>
          </a:p>
          <a:p>
            <a:pPr>
              <a:buNone/>
            </a:pPr>
            <a:endParaRPr lang="ru-RU" sz="1600" b="1" u="sng" dirty="0" smtClean="0">
              <a:solidFill>
                <a:srgbClr val="A50021"/>
              </a:solidFill>
              <a:latin typeface="+mn-lt"/>
              <a:ea typeface="+mn-ea"/>
              <a:cs typeface="+mn-cs"/>
            </a:endParaRPr>
          </a:p>
          <a:p>
            <a:pPr>
              <a:buNone/>
            </a:pPr>
            <a:r>
              <a:rPr lang="en-US" sz="1600" b="1" u="sng" dirty="0" smtClean="0">
                <a:solidFill>
                  <a:srgbClr val="BC8FDD"/>
                </a:solidFill>
                <a:latin typeface="+mn-lt"/>
                <a:ea typeface="+mn-ea"/>
                <a:cs typeface="+mn-cs"/>
              </a:rPr>
              <a:t>Has</a:t>
            </a:r>
            <a:r>
              <a:rPr lang="en-US" sz="1600" dirty="0" smtClean="0">
                <a:solidFill>
                  <a:srgbClr val="BC8FDD"/>
                </a:solidFill>
                <a:latin typeface="+mn-lt"/>
                <a:ea typeface="+mn-ea"/>
                <a:cs typeface="+mn-cs"/>
              </a:rPr>
              <a:t> </a:t>
            </a:r>
            <a:r>
              <a:rPr lang="en-US" sz="1600" dirty="0">
                <a:solidFill>
                  <a:srgbClr val="BC8FDD"/>
                </a:solidFill>
                <a:latin typeface="+mn-lt"/>
                <a:ea typeface="+mn-ea"/>
                <a:cs typeface="+mn-cs"/>
              </a:rPr>
              <a:t>the house </a:t>
            </a:r>
            <a:r>
              <a:rPr lang="en-US" sz="1600" b="1" dirty="0">
                <a:solidFill>
                  <a:srgbClr val="BC8FDD"/>
                </a:solidFill>
                <a:latin typeface="+mn-lt"/>
                <a:ea typeface="+mn-ea"/>
                <a:cs typeface="+mn-cs"/>
              </a:rPr>
              <a:t>been built</a:t>
            </a:r>
            <a:r>
              <a:rPr lang="en-US" sz="1600" dirty="0">
                <a:solidFill>
                  <a:srgbClr val="BC8FDD"/>
                </a:solidFill>
                <a:latin typeface="+mn-lt"/>
                <a:ea typeface="+mn-ea"/>
                <a:cs typeface="+mn-cs"/>
              </a:rPr>
              <a:t>?</a:t>
            </a:r>
            <a:endParaRPr lang="ru-RU" sz="1600" dirty="0">
              <a:solidFill>
                <a:srgbClr val="BC8FDD"/>
              </a:solidFill>
              <a:latin typeface="+mn-lt"/>
              <a:ea typeface="+mn-ea"/>
              <a:cs typeface="+mn-cs"/>
            </a:endParaRPr>
          </a:p>
          <a:p>
            <a:pPr>
              <a:buNone/>
            </a:pPr>
            <a:r>
              <a:rPr lang="ru-RU" sz="1600" i="1" dirty="0">
                <a:solidFill>
                  <a:srgbClr val="BC8FDD"/>
                </a:solidFill>
                <a:latin typeface="+mn-lt"/>
                <a:ea typeface="+mn-ea"/>
                <a:cs typeface="+mn-cs"/>
              </a:rPr>
              <a:t>Дом </a:t>
            </a:r>
            <a:r>
              <a:rPr lang="ru-RU" sz="1600" b="1" i="1" dirty="0">
                <a:solidFill>
                  <a:srgbClr val="BC8FDD"/>
                </a:solidFill>
                <a:latin typeface="+mn-lt"/>
                <a:ea typeface="+mn-ea"/>
                <a:cs typeface="+mn-cs"/>
              </a:rPr>
              <a:t>построен</a:t>
            </a:r>
            <a:r>
              <a:rPr lang="ru-RU" sz="1600" i="1" dirty="0">
                <a:solidFill>
                  <a:srgbClr val="BC8FDD"/>
                </a:solidFill>
                <a:latin typeface="+mn-lt"/>
                <a:ea typeface="+mn-ea"/>
                <a:cs typeface="+mn-cs"/>
              </a:rPr>
              <a:t>?</a:t>
            </a:r>
            <a:endParaRPr lang="ru-RU" sz="1600" dirty="0">
              <a:solidFill>
                <a:srgbClr val="BC8FDD"/>
              </a:solidFill>
              <a:latin typeface="+mn-lt"/>
              <a:ea typeface="+mn-ea"/>
              <a:cs typeface="+mn-cs"/>
            </a:endParaRPr>
          </a:p>
          <a:p>
            <a:pPr>
              <a:buNone/>
            </a:pPr>
            <a:endParaRPr lang="ru-RU" sz="1600" b="1" u="sng" dirty="0" smtClean="0">
              <a:solidFill>
                <a:srgbClr val="A50021"/>
              </a:solidFill>
              <a:latin typeface="+mn-lt"/>
              <a:ea typeface="+mn-ea"/>
              <a:cs typeface="+mn-cs"/>
            </a:endParaRPr>
          </a:p>
          <a:p>
            <a:pPr>
              <a:buNone/>
            </a:pPr>
            <a:r>
              <a:rPr lang="en-US" sz="1600" b="1" u="sng" dirty="0" smtClean="0">
                <a:solidFill>
                  <a:srgbClr val="A50021"/>
                </a:solidFill>
                <a:latin typeface="+mn-lt"/>
                <a:ea typeface="+mn-ea"/>
                <a:cs typeface="+mn-cs"/>
              </a:rPr>
              <a:t>Will</a:t>
            </a:r>
            <a:r>
              <a:rPr lang="en-US" sz="1600" dirty="0" smtClean="0">
                <a:solidFill>
                  <a:srgbClr val="A50021"/>
                </a:solidFill>
                <a:latin typeface="+mn-lt"/>
                <a:ea typeface="+mn-ea"/>
                <a:cs typeface="+mn-cs"/>
              </a:rPr>
              <a:t> </a:t>
            </a:r>
            <a:r>
              <a:rPr lang="en-US" sz="1600" dirty="0">
                <a:solidFill>
                  <a:srgbClr val="A50021"/>
                </a:solidFill>
                <a:latin typeface="+mn-lt"/>
                <a:ea typeface="+mn-ea"/>
                <a:cs typeface="+mn-cs"/>
              </a:rPr>
              <a:t>they </a:t>
            </a:r>
            <a:r>
              <a:rPr lang="en-US" sz="1600" b="1" dirty="0">
                <a:solidFill>
                  <a:srgbClr val="A50021"/>
                </a:solidFill>
                <a:latin typeface="+mn-lt"/>
                <a:ea typeface="+mn-ea"/>
                <a:cs typeface="+mn-cs"/>
              </a:rPr>
              <a:t>be requested</a:t>
            </a:r>
            <a:r>
              <a:rPr lang="en-US" sz="1600" dirty="0">
                <a:solidFill>
                  <a:srgbClr val="A50021"/>
                </a:solidFill>
                <a:latin typeface="+mn-lt"/>
                <a:ea typeface="+mn-ea"/>
                <a:cs typeface="+mn-cs"/>
              </a:rPr>
              <a:t> to go there? </a:t>
            </a:r>
            <a:endParaRPr lang="ru-RU" sz="1600" dirty="0">
              <a:solidFill>
                <a:srgbClr val="A50021"/>
              </a:solidFill>
              <a:latin typeface="+mn-lt"/>
              <a:ea typeface="+mn-ea"/>
              <a:cs typeface="+mn-cs"/>
            </a:endParaRPr>
          </a:p>
          <a:p>
            <a:pPr>
              <a:buNone/>
            </a:pPr>
            <a:r>
              <a:rPr lang="ru-RU" sz="1600" i="1" dirty="0">
                <a:solidFill>
                  <a:srgbClr val="A50021"/>
                </a:solidFill>
                <a:latin typeface="+mn-lt"/>
                <a:ea typeface="+mn-ea"/>
                <a:cs typeface="+mn-cs"/>
              </a:rPr>
              <a:t>Их </a:t>
            </a:r>
            <a:r>
              <a:rPr lang="ru-RU" sz="1600" b="1" i="1" dirty="0">
                <a:solidFill>
                  <a:srgbClr val="A50021"/>
                </a:solidFill>
                <a:latin typeface="+mn-lt"/>
                <a:ea typeface="+mn-ea"/>
                <a:cs typeface="+mn-cs"/>
              </a:rPr>
              <a:t>попросят</a:t>
            </a:r>
            <a:r>
              <a:rPr lang="ru-RU" sz="1600" i="1" dirty="0">
                <a:solidFill>
                  <a:srgbClr val="A50021"/>
                </a:solidFill>
                <a:latin typeface="+mn-lt"/>
                <a:ea typeface="+mn-ea"/>
                <a:cs typeface="+mn-cs"/>
              </a:rPr>
              <a:t> пойти туда?</a:t>
            </a:r>
            <a:endParaRPr lang="ru-RU" sz="1600" dirty="0">
              <a:solidFill>
                <a:srgbClr val="A50021"/>
              </a:solidFill>
              <a:latin typeface="+mn-lt"/>
              <a:ea typeface="+mn-ea"/>
              <a:cs typeface="+mn-cs"/>
            </a:endParaRPr>
          </a:p>
          <a:p>
            <a:pPr>
              <a:buNone/>
            </a:pPr>
            <a:endParaRPr lang="ru-RU" sz="1600" dirty="0" smtClean="0">
              <a:solidFill>
                <a:srgbClr val="A50021"/>
              </a:solidFill>
              <a:latin typeface="+mn-lt"/>
              <a:ea typeface="+mn-ea"/>
              <a:cs typeface="+mn-cs"/>
            </a:endParaRPr>
          </a:p>
          <a:p>
            <a:pPr>
              <a:buNone/>
            </a:pPr>
            <a:r>
              <a:rPr lang="en-US" sz="1600" dirty="0" smtClean="0">
                <a:solidFill>
                  <a:srgbClr val="A50021"/>
                </a:solidFill>
                <a:latin typeface="+mn-lt"/>
                <a:ea typeface="+mn-ea"/>
                <a:cs typeface="+mn-cs"/>
              </a:rPr>
              <a:t>When </a:t>
            </a:r>
            <a:r>
              <a:rPr lang="en-US" sz="1600" b="1" u="sng" dirty="0">
                <a:solidFill>
                  <a:srgbClr val="A50021"/>
                </a:solidFill>
                <a:latin typeface="+mn-lt"/>
                <a:ea typeface="+mn-ea"/>
                <a:cs typeface="+mn-cs"/>
              </a:rPr>
              <a:t>will</a:t>
            </a:r>
            <a:r>
              <a:rPr lang="en-US" sz="1600" dirty="0">
                <a:solidFill>
                  <a:srgbClr val="A50021"/>
                </a:solidFill>
                <a:latin typeface="+mn-lt"/>
                <a:ea typeface="+mn-ea"/>
                <a:cs typeface="+mn-cs"/>
              </a:rPr>
              <a:t> the telegram </a:t>
            </a:r>
            <a:r>
              <a:rPr lang="en-US" sz="1600" b="1" dirty="0">
                <a:solidFill>
                  <a:srgbClr val="A50021"/>
                </a:solidFill>
                <a:latin typeface="+mn-lt"/>
                <a:ea typeface="+mn-ea"/>
                <a:cs typeface="+mn-cs"/>
              </a:rPr>
              <a:t>be sent</a:t>
            </a:r>
            <a:r>
              <a:rPr lang="en-US" sz="1600" dirty="0">
                <a:solidFill>
                  <a:srgbClr val="A50021"/>
                </a:solidFill>
                <a:latin typeface="+mn-lt"/>
                <a:ea typeface="+mn-ea"/>
                <a:cs typeface="+mn-cs"/>
              </a:rPr>
              <a:t>?</a:t>
            </a:r>
            <a:endParaRPr lang="ru-RU" sz="1600" dirty="0">
              <a:solidFill>
                <a:srgbClr val="A50021"/>
              </a:solidFill>
              <a:latin typeface="+mn-lt"/>
              <a:ea typeface="+mn-ea"/>
              <a:cs typeface="+mn-cs"/>
            </a:endParaRPr>
          </a:p>
          <a:p>
            <a:pPr>
              <a:buNone/>
            </a:pPr>
            <a:r>
              <a:rPr lang="ru-RU" sz="1600" i="1" dirty="0">
                <a:solidFill>
                  <a:srgbClr val="A50021"/>
                </a:solidFill>
                <a:latin typeface="+mn-lt"/>
                <a:ea typeface="+mn-ea"/>
                <a:cs typeface="+mn-cs"/>
              </a:rPr>
              <a:t>Когда </a:t>
            </a:r>
            <a:r>
              <a:rPr lang="ru-RU" sz="1600" b="1" i="1" dirty="0">
                <a:solidFill>
                  <a:srgbClr val="A50021"/>
                </a:solidFill>
                <a:latin typeface="+mn-lt"/>
                <a:ea typeface="+mn-ea"/>
                <a:cs typeface="+mn-cs"/>
              </a:rPr>
              <a:t>будет отправлена</a:t>
            </a:r>
            <a:r>
              <a:rPr lang="ru-RU" sz="1600" i="1" dirty="0">
                <a:solidFill>
                  <a:srgbClr val="A50021"/>
                </a:solidFill>
                <a:latin typeface="+mn-lt"/>
                <a:ea typeface="+mn-ea"/>
                <a:cs typeface="+mn-cs"/>
              </a:rPr>
              <a:t> телеграмма?</a:t>
            </a:r>
            <a:endParaRPr lang="ru-RU" sz="1600" dirty="0">
              <a:solidFill>
                <a:srgbClr val="A50021"/>
              </a:solidFill>
              <a:latin typeface="+mn-lt"/>
              <a:ea typeface="+mn-ea"/>
              <a:cs typeface="+mn-cs"/>
            </a:endParaRPr>
          </a:p>
          <a:p>
            <a:pPr>
              <a:buNone/>
            </a:pPr>
            <a:endParaRPr lang="ru-RU" sz="1600" dirty="0" smtClean="0">
              <a:solidFill>
                <a:srgbClr val="A50021"/>
              </a:solidFill>
              <a:latin typeface="+mn-lt"/>
              <a:ea typeface="+mn-ea"/>
              <a:cs typeface="+mn-cs"/>
            </a:endParaRPr>
          </a:p>
          <a:p>
            <a:pPr>
              <a:buNone/>
            </a:pPr>
            <a:r>
              <a:rPr lang="en-US" sz="1600" dirty="0" smtClean="0">
                <a:solidFill>
                  <a:srgbClr val="A50021"/>
                </a:solidFill>
                <a:latin typeface="+mn-lt"/>
                <a:ea typeface="+mn-ea"/>
                <a:cs typeface="+mn-cs"/>
              </a:rPr>
              <a:t>How </a:t>
            </a:r>
            <a:r>
              <a:rPr lang="en-US" sz="1600" b="1" u="sng" dirty="0">
                <a:solidFill>
                  <a:srgbClr val="A50021"/>
                </a:solidFill>
                <a:latin typeface="+mn-lt"/>
                <a:ea typeface="+mn-ea"/>
                <a:cs typeface="+mn-cs"/>
              </a:rPr>
              <a:t>is</a:t>
            </a:r>
            <a:r>
              <a:rPr lang="en-US" sz="1600" dirty="0">
                <a:solidFill>
                  <a:srgbClr val="A50021"/>
                </a:solidFill>
                <a:latin typeface="+mn-lt"/>
                <a:ea typeface="+mn-ea"/>
                <a:cs typeface="+mn-cs"/>
              </a:rPr>
              <a:t> this word </a:t>
            </a:r>
            <a:r>
              <a:rPr lang="en-US" sz="1600" b="1" dirty="0">
                <a:solidFill>
                  <a:srgbClr val="A50021"/>
                </a:solidFill>
                <a:latin typeface="+mn-lt"/>
                <a:ea typeface="+mn-ea"/>
                <a:cs typeface="+mn-cs"/>
              </a:rPr>
              <a:t>spelt</a:t>
            </a:r>
            <a:r>
              <a:rPr lang="en-US" sz="1600" dirty="0">
                <a:solidFill>
                  <a:srgbClr val="A50021"/>
                </a:solidFill>
                <a:latin typeface="+mn-lt"/>
                <a:ea typeface="+mn-ea"/>
                <a:cs typeface="+mn-cs"/>
              </a:rPr>
              <a:t>? </a:t>
            </a:r>
            <a:endParaRPr lang="ru-RU" sz="1600" dirty="0">
              <a:solidFill>
                <a:srgbClr val="A50021"/>
              </a:solidFill>
              <a:latin typeface="+mn-lt"/>
              <a:ea typeface="+mn-ea"/>
              <a:cs typeface="+mn-cs"/>
            </a:endParaRPr>
          </a:p>
          <a:p>
            <a:pPr>
              <a:buNone/>
            </a:pPr>
            <a:r>
              <a:rPr lang="ru-RU" sz="1600" i="1" dirty="0">
                <a:solidFill>
                  <a:srgbClr val="A50021"/>
                </a:solidFill>
                <a:latin typeface="+mn-lt"/>
                <a:ea typeface="+mn-ea"/>
                <a:cs typeface="+mn-cs"/>
              </a:rPr>
              <a:t>Как </a:t>
            </a:r>
            <a:r>
              <a:rPr lang="ru-RU" sz="1600" b="1" i="1" dirty="0">
                <a:solidFill>
                  <a:srgbClr val="A50021"/>
                </a:solidFill>
                <a:latin typeface="+mn-lt"/>
                <a:ea typeface="+mn-ea"/>
                <a:cs typeface="+mn-cs"/>
              </a:rPr>
              <a:t>пишется/произносится</a:t>
            </a:r>
            <a:r>
              <a:rPr lang="ru-RU" sz="1600" i="1" dirty="0">
                <a:solidFill>
                  <a:srgbClr val="A50021"/>
                </a:solidFill>
                <a:latin typeface="+mn-lt"/>
                <a:ea typeface="+mn-ea"/>
                <a:cs typeface="+mn-cs"/>
              </a:rPr>
              <a:t> это слово</a:t>
            </a:r>
            <a:r>
              <a:rPr lang="ru-RU" sz="1600" i="1" dirty="0" smtClean="0">
                <a:solidFill>
                  <a:srgbClr val="A50021"/>
                </a:solidFill>
                <a:latin typeface="+mn-lt"/>
                <a:ea typeface="+mn-ea"/>
                <a:cs typeface="+mn-cs"/>
              </a:rPr>
              <a:t>?</a:t>
            </a:r>
            <a:endParaRPr lang="ru-RU" sz="1600" dirty="0">
              <a:solidFill>
                <a:srgbClr val="A50021"/>
              </a:solidFill>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1143000"/>
          </a:xfrm>
        </p:spPr>
        <p:txBody>
          <a:bodyPr/>
          <a:lstStyle/>
          <a:p>
            <a:r>
              <a:rPr lang="ru-RU" b="1" i="1" dirty="0" smtClean="0">
                <a:solidFill>
                  <a:srgbClr val="BC8FDD"/>
                </a:solidFill>
                <a:latin typeface="+mn-lt"/>
                <a:ea typeface="+mn-ea"/>
                <a:cs typeface="+mn-cs"/>
              </a:rPr>
              <a:t>Отрицательная форма</a:t>
            </a:r>
            <a:r>
              <a:rPr lang="ru-RU" dirty="0" smtClean="0">
                <a:solidFill>
                  <a:srgbClr val="BC8FDD"/>
                </a:solidFill>
                <a:latin typeface="+mn-lt"/>
                <a:ea typeface="+mn-ea"/>
                <a:cs typeface="+mn-cs"/>
              </a:rPr>
              <a:t> </a:t>
            </a:r>
            <a:endParaRPr lang="ru-RU" dirty="0">
              <a:solidFill>
                <a:srgbClr val="BC8FDD"/>
              </a:solidFill>
            </a:endParaRPr>
          </a:p>
        </p:txBody>
      </p:sp>
      <p:sp>
        <p:nvSpPr>
          <p:cNvPr id="3" name="Содержимое 2"/>
          <p:cNvSpPr>
            <a:spLocks noGrp="1"/>
          </p:cNvSpPr>
          <p:nvPr>
            <p:ph idx="1"/>
          </p:nvPr>
        </p:nvSpPr>
        <p:spPr>
          <a:xfrm>
            <a:off x="179512" y="908720"/>
            <a:ext cx="8964488" cy="4525963"/>
          </a:xfrm>
        </p:spPr>
        <p:txBody>
          <a:bodyPr/>
          <a:lstStyle/>
          <a:p>
            <a:pPr>
              <a:buNone/>
            </a:pPr>
            <a:r>
              <a:rPr lang="ru-RU" sz="2400" dirty="0" smtClean="0">
                <a:solidFill>
                  <a:srgbClr val="FFFF00"/>
                </a:solidFill>
                <a:latin typeface="+mn-lt"/>
                <a:ea typeface="+mn-ea"/>
                <a:cs typeface="+mn-cs"/>
              </a:rPr>
              <a:t>    образуется </a:t>
            </a:r>
            <a:r>
              <a:rPr lang="ru-RU" sz="2400" dirty="0">
                <a:solidFill>
                  <a:srgbClr val="FFFF00"/>
                </a:solidFill>
                <a:latin typeface="+mn-lt"/>
                <a:ea typeface="+mn-ea"/>
                <a:cs typeface="+mn-cs"/>
              </a:rPr>
              <a:t>путем постановки отрицательной частицы </a:t>
            </a:r>
            <a:r>
              <a:rPr lang="en-US" sz="2400" b="1" u="sng" dirty="0">
                <a:solidFill>
                  <a:srgbClr val="FFFF00"/>
                </a:solidFill>
                <a:latin typeface="+mn-lt"/>
                <a:ea typeface="+mn-ea"/>
                <a:cs typeface="+mn-cs"/>
              </a:rPr>
              <a:t>not</a:t>
            </a:r>
            <a:r>
              <a:rPr lang="ru-RU" sz="2400" u="sng" dirty="0">
                <a:solidFill>
                  <a:srgbClr val="FFFF00"/>
                </a:solidFill>
                <a:latin typeface="+mn-lt"/>
                <a:ea typeface="+mn-ea"/>
                <a:cs typeface="+mn-cs"/>
              </a:rPr>
              <a:t> после первого вспомогательного</a:t>
            </a:r>
            <a:r>
              <a:rPr lang="ru-RU" sz="2400" dirty="0">
                <a:solidFill>
                  <a:srgbClr val="FFFF00"/>
                </a:solidFill>
                <a:latin typeface="+mn-lt"/>
                <a:ea typeface="+mn-ea"/>
                <a:cs typeface="+mn-cs"/>
              </a:rPr>
              <a:t> глагола, например:</a:t>
            </a:r>
          </a:p>
          <a:p>
            <a:pPr>
              <a:buNone/>
            </a:pPr>
            <a:r>
              <a:rPr lang="ru-RU" dirty="0">
                <a:solidFill>
                  <a:schemeClr val="tx1"/>
                </a:solidFill>
                <a:latin typeface="+mn-lt"/>
                <a:ea typeface="+mn-ea"/>
                <a:cs typeface="+mn-cs"/>
              </a:rPr>
              <a:t> </a:t>
            </a:r>
          </a:p>
          <a:p>
            <a:pPr>
              <a:buNone/>
            </a:pPr>
            <a:endParaRPr lang="ru-RU" sz="2800" dirty="0" smtClean="0">
              <a:solidFill>
                <a:srgbClr val="C00000"/>
              </a:solidFill>
              <a:latin typeface="+mn-lt"/>
              <a:ea typeface="+mn-ea"/>
              <a:cs typeface="+mn-cs"/>
            </a:endParaRPr>
          </a:p>
          <a:p>
            <a:pPr>
              <a:buNone/>
            </a:pPr>
            <a:r>
              <a:rPr lang="en-US" sz="2800" dirty="0" smtClean="0">
                <a:solidFill>
                  <a:srgbClr val="FFC000"/>
                </a:solidFill>
                <a:latin typeface="+mn-lt"/>
                <a:ea typeface="+mn-ea"/>
                <a:cs typeface="+mn-cs"/>
              </a:rPr>
              <a:t>He </a:t>
            </a:r>
            <a:r>
              <a:rPr lang="en-US" sz="2800" b="1" dirty="0">
                <a:solidFill>
                  <a:srgbClr val="FFC000"/>
                </a:solidFill>
                <a:latin typeface="+mn-lt"/>
                <a:ea typeface="+mn-ea"/>
                <a:cs typeface="+mn-cs"/>
              </a:rPr>
              <a:t>was </a:t>
            </a:r>
            <a:r>
              <a:rPr lang="en-US" sz="2800" b="1" u="sng" dirty="0">
                <a:solidFill>
                  <a:srgbClr val="FFC000"/>
                </a:solidFill>
                <a:latin typeface="+mn-lt"/>
                <a:ea typeface="+mn-ea"/>
                <a:cs typeface="+mn-cs"/>
              </a:rPr>
              <a:t>not</a:t>
            </a:r>
            <a:r>
              <a:rPr lang="en-US" sz="2800" b="1" dirty="0">
                <a:solidFill>
                  <a:srgbClr val="FFC000"/>
                </a:solidFill>
                <a:latin typeface="+mn-lt"/>
                <a:ea typeface="+mn-ea"/>
                <a:cs typeface="+mn-cs"/>
              </a:rPr>
              <a:t> </a:t>
            </a:r>
            <a:r>
              <a:rPr lang="en-US" sz="2800" dirty="0">
                <a:solidFill>
                  <a:srgbClr val="FFC000"/>
                </a:solidFill>
                <a:latin typeface="+mn-lt"/>
                <a:ea typeface="+mn-ea"/>
                <a:cs typeface="+mn-cs"/>
              </a:rPr>
              <a:t>(wasn’t)</a:t>
            </a:r>
            <a:r>
              <a:rPr lang="en-US" sz="2800" b="1" dirty="0">
                <a:solidFill>
                  <a:srgbClr val="FFC000"/>
                </a:solidFill>
                <a:latin typeface="+mn-lt"/>
                <a:ea typeface="+mn-ea"/>
                <a:cs typeface="+mn-cs"/>
              </a:rPr>
              <a:t> sent</a:t>
            </a:r>
            <a:r>
              <a:rPr lang="en-US" sz="2800" dirty="0">
                <a:solidFill>
                  <a:srgbClr val="FFC000"/>
                </a:solidFill>
                <a:latin typeface="+mn-lt"/>
                <a:ea typeface="+mn-ea"/>
                <a:cs typeface="+mn-cs"/>
              </a:rPr>
              <a:t> there. </a:t>
            </a:r>
            <a:endParaRPr lang="ru-RU" sz="2800" dirty="0">
              <a:solidFill>
                <a:srgbClr val="FFC000"/>
              </a:solidFill>
              <a:latin typeface="+mn-lt"/>
              <a:ea typeface="+mn-ea"/>
              <a:cs typeface="+mn-cs"/>
            </a:endParaRPr>
          </a:p>
          <a:p>
            <a:pPr>
              <a:buNone/>
            </a:pPr>
            <a:r>
              <a:rPr lang="ru-RU" sz="2800" i="1" dirty="0">
                <a:solidFill>
                  <a:srgbClr val="C00000"/>
                </a:solidFill>
                <a:latin typeface="+mn-lt"/>
                <a:ea typeface="+mn-ea"/>
                <a:cs typeface="+mn-cs"/>
              </a:rPr>
              <a:t>Его туда </a:t>
            </a:r>
            <a:r>
              <a:rPr lang="ru-RU" sz="2800" b="1" i="1" dirty="0">
                <a:solidFill>
                  <a:srgbClr val="C00000"/>
                </a:solidFill>
                <a:latin typeface="+mn-lt"/>
                <a:ea typeface="+mn-ea"/>
                <a:cs typeface="+mn-cs"/>
              </a:rPr>
              <a:t>не посылали</a:t>
            </a:r>
            <a:r>
              <a:rPr lang="ru-RU" sz="2800" i="1" dirty="0">
                <a:solidFill>
                  <a:srgbClr val="C00000"/>
                </a:solidFill>
                <a:latin typeface="+mn-lt"/>
                <a:ea typeface="+mn-ea"/>
                <a:cs typeface="+mn-cs"/>
              </a:rPr>
              <a:t>.</a:t>
            </a:r>
            <a:endParaRPr lang="ru-RU" sz="2800" dirty="0">
              <a:solidFill>
                <a:srgbClr val="C00000"/>
              </a:solidFill>
              <a:latin typeface="+mn-lt"/>
              <a:ea typeface="+mn-ea"/>
              <a:cs typeface="+mn-cs"/>
            </a:endParaRPr>
          </a:p>
          <a:p>
            <a:pPr>
              <a:buNone/>
            </a:pPr>
            <a:r>
              <a:rPr lang="en-US" sz="2800" dirty="0">
                <a:solidFill>
                  <a:srgbClr val="FFC000"/>
                </a:solidFill>
                <a:latin typeface="+mn-lt"/>
                <a:ea typeface="+mn-ea"/>
                <a:cs typeface="+mn-cs"/>
              </a:rPr>
              <a:t>We </a:t>
            </a:r>
            <a:r>
              <a:rPr lang="en-US" sz="2800" b="1" dirty="0">
                <a:solidFill>
                  <a:srgbClr val="FFC000"/>
                </a:solidFill>
                <a:latin typeface="+mn-lt"/>
                <a:ea typeface="+mn-ea"/>
                <a:cs typeface="+mn-cs"/>
              </a:rPr>
              <a:t>were </a:t>
            </a:r>
            <a:r>
              <a:rPr lang="en-US" sz="2800" b="1" u="sng" dirty="0">
                <a:solidFill>
                  <a:srgbClr val="FFC000"/>
                </a:solidFill>
                <a:latin typeface="+mn-lt"/>
                <a:ea typeface="+mn-ea"/>
                <a:cs typeface="+mn-cs"/>
              </a:rPr>
              <a:t>not</a:t>
            </a:r>
            <a:r>
              <a:rPr lang="en-US" sz="2800" b="1" dirty="0">
                <a:solidFill>
                  <a:srgbClr val="FFC000"/>
                </a:solidFill>
                <a:latin typeface="+mn-lt"/>
                <a:ea typeface="+mn-ea"/>
                <a:cs typeface="+mn-cs"/>
              </a:rPr>
              <a:t> told</a:t>
            </a:r>
            <a:r>
              <a:rPr lang="en-US" sz="2800" dirty="0">
                <a:solidFill>
                  <a:srgbClr val="FFC000"/>
                </a:solidFill>
                <a:latin typeface="+mn-lt"/>
                <a:ea typeface="+mn-ea"/>
                <a:cs typeface="+mn-cs"/>
              </a:rPr>
              <a:t> that he was ill. </a:t>
            </a:r>
            <a:endParaRPr lang="ru-RU" sz="2800" dirty="0">
              <a:solidFill>
                <a:srgbClr val="FFC000"/>
              </a:solidFill>
              <a:latin typeface="+mn-lt"/>
              <a:ea typeface="+mn-ea"/>
              <a:cs typeface="+mn-cs"/>
            </a:endParaRPr>
          </a:p>
          <a:p>
            <a:pPr>
              <a:buNone/>
            </a:pPr>
            <a:r>
              <a:rPr lang="ru-RU" sz="2800" i="1" dirty="0">
                <a:solidFill>
                  <a:srgbClr val="C00000"/>
                </a:solidFill>
                <a:latin typeface="+mn-lt"/>
                <a:ea typeface="+mn-ea"/>
                <a:cs typeface="+mn-cs"/>
              </a:rPr>
              <a:t>Нам </a:t>
            </a:r>
            <a:r>
              <a:rPr lang="ru-RU" sz="2800" b="1" i="1" dirty="0">
                <a:solidFill>
                  <a:srgbClr val="C00000"/>
                </a:solidFill>
                <a:latin typeface="+mn-lt"/>
                <a:ea typeface="+mn-ea"/>
                <a:cs typeface="+mn-cs"/>
              </a:rPr>
              <a:t>не говорили</a:t>
            </a:r>
            <a:r>
              <a:rPr lang="ru-RU" sz="2800" i="1" dirty="0">
                <a:solidFill>
                  <a:srgbClr val="C00000"/>
                </a:solidFill>
                <a:latin typeface="+mn-lt"/>
                <a:ea typeface="+mn-ea"/>
                <a:cs typeface="+mn-cs"/>
              </a:rPr>
              <a:t>, что он был болен.</a:t>
            </a:r>
            <a:endParaRPr lang="ru-RU" sz="2800" dirty="0">
              <a:solidFill>
                <a:srgbClr val="C00000"/>
              </a:solidFill>
              <a:latin typeface="+mn-lt"/>
              <a:ea typeface="+mn-ea"/>
              <a:cs typeface="+mn-cs"/>
            </a:endParaRP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lstStyle/>
          <a:p>
            <a:r>
              <a:rPr lang="ru-RU" b="1" dirty="0">
                <a:solidFill>
                  <a:srgbClr val="FFFF00"/>
                </a:solidFill>
                <a:latin typeface="+mj-lt"/>
                <a:ea typeface="+mj-ea"/>
                <a:cs typeface="+mj-cs"/>
              </a:rPr>
              <a:t>Глаголы с предлогами в </a:t>
            </a:r>
            <a:r>
              <a:rPr lang="en-US" b="1" dirty="0">
                <a:solidFill>
                  <a:srgbClr val="FFFF00"/>
                </a:solidFill>
                <a:latin typeface="+mj-lt"/>
                <a:ea typeface="+mj-ea"/>
                <a:cs typeface="+mj-cs"/>
              </a:rPr>
              <a:t>Passive </a:t>
            </a:r>
            <a:r>
              <a:rPr lang="en-US" b="1" dirty="0" smtClean="0">
                <a:solidFill>
                  <a:srgbClr val="FFFF00"/>
                </a:solidFill>
                <a:latin typeface="+mj-lt"/>
                <a:ea typeface="+mj-ea"/>
                <a:cs typeface="+mj-cs"/>
              </a:rPr>
              <a:t>Voice</a:t>
            </a:r>
            <a:endParaRPr lang="ru-RU" dirty="0">
              <a:solidFill>
                <a:srgbClr val="FFFF00"/>
              </a:solidFill>
            </a:endParaRPr>
          </a:p>
        </p:txBody>
      </p:sp>
      <p:sp>
        <p:nvSpPr>
          <p:cNvPr id="3" name="Содержимое 2"/>
          <p:cNvSpPr>
            <a:spLocks noGrp="1"/>
          </p:cNvSpPr>
          <p:nvPr>
            <p:ph idx="1"/>
          </p:nvPr>
        </p:nvSpPr>
        <p:spPr/>
        <p:txBody>
          <a:bodyPr/>
          <a:lstStyle/>
          <a:p>
            <a:r>
              <a:rPr lang="en-US" dirty="0">
                <a:solidFill>
                  <a:schemeClr val="tx1"/>
                </a:solidFill>
                <a:latin typeface="+mn-lt"/>
                <a:ea typeface="+mn-ea"/>
                <a:cs typeface="+mn-cs"/>
              </a:rPr>
              <a:t>COMMON STATIVE PASSIVE VERBS+ PREPOSITIONS.</a:t>
            </a:r>
            <a:endParaRPr lang="ru-RU" dirty="0">
              <a:solidFill>
                <a:schemeClr val="tx1"/>
              </a:solidFill>
              <a:latin typeface="+mn-lt"/>
              <a:ea typeface="+mn-ea"/>
              <a:cs typeface="+mn-cs"/>
            </a:endParaRPr>
          </a:p>
          <a:p>
            <a:r>
              <a:rPr lang="en-US" i="1" dirty="0">
                <a:solidFill>
                  <a:schemeClr val="tx1"/>
                </a:solidFill>
                <a:latin typeface="+mn-lt"/>
                <a:ea typeface="+mn-ea"/>
                <a:cs typeface="+mn-cs"/>
              </a:rPr>
              <a:t>Many </a:t>
            </a:r>
            <a:r>
              <a:rPr lang="en-US" i="1" dirty="0" err="1">
                <a:solidFill>
                  <a:schemeClr val="tx1"/>
                </a:solidFill>
                <a:latin typeface="+mn-lt"/>
                <a:ea typeface="+mn-ea"/>
                <a:cs typeface="+mn-cs"/>
              </a:rPr>
              <a:t>stative</a:t>
            </a:r>
            <a:r>
              <a:rPr lang="en-US" i="1" dirty="0">
                <a:solidFill>
                  <a:schemeClr val="tx1"/>
                </a:solidFill>
                <a:latin typeface="+mn-lt"/>
                <a:ea typeface="+mn-ea"/>
                <a:cs typeface="+mn-cs"/>
              </a:rPr>
              <a:t> passive verbs are followed by prepositions other than </a:t>
            </a:r>
            <a:r>
              <a:rPr lang="en-US" b="1" i="1" dirty="0">
                <a:solidFill>
                  <a:schemeClr val="tx1"/>
                </a:solidFill>
                <a:latin typeface="+mn-lt"/>
                <a:ea typeface="+mn-ea"/>
                <a:cs typeface="+mn-cs"/>
              </a:rPr>
              <a:t>by</a:t>
            </a:r>
            <a:r>
              <a:rPr lang="en-US" i="1" dirty="0">
                <a:solidFill>
                  <a:schemeClr val="tx1"/>
                </a:solidFill>
                <a:latin typeface="+mn-lt"/>
                <a:ea typeface="+mn-ea"/>
                <a:cs typeface="+mn-cs"/>
              </a:rPr>
              <a:t>.</a:t>
            </a:r>
            <a:endParaRPr lang="ru-RU" dirty="0">
              <a:solidFill>
                <a:schemeClr val="tx1"/>
              </a:solidFill>
              <a:latin typeface="+mn-lt"/>
              <a:ea typeface="+mn-ea"/>
              <a:cs typeface="+mn-cs"/>
            </a:endParaRPr>
          </a:p>
          <a:p>
            <a:r>
              <a:rPr lang="en-US" i="1" dirty="0">
                <a:solidFill>
                  <a:schemeClr val="tx1"/>
                </a:solidFill>
                <a:latin typeface="+mn-lt"/>
                <a:ea typeface="+mn-ea"/>
                <a:cs typeface="+mn-cs"/>
              </a:rPr>
              <a:t>e.g. </a:t>
            </a:r>
            <a:r>
              <a:rPr lang="en-US" b="1" i="1" u="sng" dirty="0">
                <a:solidFill>
                  <a:schemeClr val="tx1"/>
                </a:solidFill>
                <a:latin typeface="+mn-lt"/>
                <a:ea typeface="+mn-ea"/>
                <a:cs typeface="+mn-cs"/>
              </a:rPr>
              <a:t>I’m interested in</a:t>
            </a:r>
            <a:r>
              <a:rPr lang="en-US" i="1" dirty="0">
                <a:solidFill>
                  <a:schemeClr val="tx1"/>
                </a:solidFill>
                <a:latin typeface="+mn-lt"/>
                <a:ea typeface="+mn-ea"/>
                <a:cs typeface="+mn-cs"/>
              </a:rPr>
              <a:t> Greek culture. He</a:t>
            </a:r>
            <a:r>
              <a:rPr lang="en-US" b="1" i="1" u="sng" dirty="0">
                <a:solidFill>
                  <a:schemeClr val="tx1"/>
                </a:solidFill>
                <a:latin typeface="+mn-lt"/>
                <a:ea typeface="+mn-ea"/>
                <a:cs typeface="+mn-cs"/>
              </a:rPr>
              <a:t>’s</a:t>
            </a:r>
            <a:r>
              <a:rPr lang="en-US" i="1" dirty="0">
                <a:solidFill>
                  <a:schemeClr val="tx1"/>
                </a:solidFill>
                <a:latin typeface="+mn-lt"/>
                <a:ea typeface="+mn-ea"/>
                <a:cs typeface="+mn-cs"/>
              </a:rPr>
              <a:t> </a:t>
            </a:r>
            <a:r>
              <a:rPr lang="en-US" b="1" i="1" u="sng" dirty="0">
                <a:solidFill>
                  <a:schemeClr val="tx1"/>
                </a:solidFill>
                <a:latin typeface="+mn-lt"/>
                <a:ea typeface="+mn-ea"/>
                <a:cs typeface="+mn-cs"/>
              </a:rPr>
              <a:t>worried about </a:t>
            </a:r>
            <a:r>
              <a:rPr lang="en-US" i="1" dirty="0">
                <a:solidFill>
                  <a:schemeClr val="tx1"/>
                </a:solidFill>
                <a:latin typeface="+mn-lt"/>
                <a:ea typeface="+mn-ea"/>
                <a:cs typeface="+mn-cs"/>
              </a:rPr>
              <a:t>losing his job.</a:t>
            </a:r>
            <a:endParaRPr lang="ru-RU" dirty="0">
              <a:solidFill>
                <a:schemeClr val="tx1"/>
              </a:solidFill>
              <a:latin typeface="+mn-lt"/>
              <a:ea typeface="+mn-ea"/>
              <a:cs typeface="+mn-cs"/>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lstStyle/>
          <a:p>
            <a:r>
              <a:rPr lang="ru-RU" b="1" dirty="0">
                <a:solidFill>
                  <a:srgbClr val="FFFF00"/>
                </a:solidFill>
                <a:latin typeface="+mj-lt"/>
                <a:ea typeface="+mj-ea"/>
                <a:cs typeface="+mj-cs"/>
              </a:rPr>
              <a:t>Глаголы с предлогами в </a:t>
            </a:r>
            <a:r>
              <a:rPr lang="en-US" b="1" dirty="0">
                <a:solidFill>
                  <a:srgbClr val="FFFF00"/>
                </a:solidFill>
                <a:latin typeface="+mj-lt"/>
                <a:ea typeface="+mj-ea"/>
                <a:cs typeface="+mj-cs"/>
              </a:rPr>
              <a:t>Passive </a:t>
            </a:r>
            <a:r>
              <a:rPr lang="en-US" b="1" dirty="0" smtClean="0">
                <a:solidFill>
                  <a:srgbClr val="FFFF00"/>
                </a:solidFill>
                <a:latin typeface="+mj-lt"/>
                <a:ea typeface="+mj-ea"/>
                <a:cs typeface="+mj-cs"/>
              </a:rPr>
              <a:t>Voice</a:t>
            </a:r>
            <a:endParaRPr lang="ru-RU" dirty="0">
              <a:solidFill>
                <a:srgbClr val="FFFF00"/>
              </a:solidFill>
            </a:endParaRPr>
          </a:p>
        </p:txBody>
      </p:sp>
      <p:graphicFrame>
        <p:nvGraphicFramePr>
          <p:cNvPr id="5" name="Таблица 4"/>
          <p:cNvGraphicFramePr>
            <a:graphicFrameLocks noGrp="1"/>
          </p:cNvGraphicFramePr>
          <p:nvPr/>
        </p:nvGraphicFramePr>
        <p:xfrm>
          <a:off x="755576" y="1484784"/>
          <a:ext cx="8064896" cy="4968552"/>
        </p:xfrm>
        <a:graphic>
          <a:graphicData uri="http://schemas.openxmlformats.org/drawingml/2006/table">
            <a:tbl>
              <a:tblPr/>
              <a:tblGrid>
                <a:gridCol w="2688018"/>
                <a:gridCol w="2688018"/>
                <a:gridCol w="2688860"/>
              </a:tblGrid>
              <a:tr h="4968552">
                <a:tc>
                  <a:txBody>
                    <a:bodyPr/>
                    <a:lstStyle/>
                    <a:p>
                      <a:pPr algn="just">
                        <a:spcAft>
                          <a:spcPts val="0"/>
                        </a:spcAft>
                      </a:pPr>
                      <a:r>
                        <a:rPr lang="en-US" sz="1600" b="1">
                          <a:solidFill>
                            <a:schemeClr val="accent6">
                              <a:lumMod val="50000"/>
                            </a:schemeClr>
                          </a:solidFill>
                          <a:latin typeface="Times New Roman"/>
                          <a:ea typeface="Times New Roman"/>
                          <a:cs typeface="Times New Roman"/>
                        </a:rPr>
                        <a:t>Be accustomed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acquainted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addicted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annoyed with, by</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associated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bored with, by</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cluttered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composed of</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concerned about</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connected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coordinated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covered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 Be crowded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dedicated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devoted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 Be disappointed in,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discriminated against</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divorced from</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done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dressed in</a:t>
                      </a:r>
                      <a:endParaRPr lang="ru-RU" sz="1600" b="1">
                        <a:solidFill>
                          <a:schemeClr val="accent6">
                            <a:lumMod val="50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a:solidFill>
                            <a:schemeClr val="accent6">
                              <a:lumMod val="50000"/>
                            </a:schemeClr>
                          </a:solidFill>
                          <a:latin typeface="Times New Roman"/>
                          <a:ea typeface="Times New Roman"/>
                          <a:cs typeface="Times New Roman"/>
                        </a:rPr>
                        <a:t>Be engaged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equipped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excited about</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 Be exhausted from</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exposed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filled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 Be finished with</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 Be frightened with, by</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gone from</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interested in</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involved in</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known for</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limited to</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located in</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made of</a:t>
                      </a:r>
                      <a:endParaRPr lang="ru-RU" sz="1600" b="1">
                        <a:solidFill>
                          <a:schemeClr val="accent6">
                            <a:lumMod val="50000"/>
                          </a:schemeClr>
                        </a:solidFill>
                        <a:latin typeface="Times New Roman"/>
                        <a:ea typeface="Times New Roman"/>
                        <a:cs typeface="Times New Roman"/>
                      </a:endParaRPr>
                    </a:p>
                    <a:p>
                      <a:pPr algn="just">
                        <a:spcAft>
                          <a:spcPts val="0"/>
                        </a:spcAft>
                      </a:pPr>
                      <a:r>
                        <a:rPr lang="en-US" sz="1600" b="1">
                          <a:solidFill>
                            <a:schemeClr val="accent6">
                              <a:lumMod val="50000"/>
                            </a:schemeClr>
                          </a:solidFill>
                          <a:latin typeface="Times New Roman"/>
                          <a:ea typeface="Times New Roman"/>
                          <a:cs typeface="Times New Roman"/>
                        </a:rPr>
                        <a:t>Be married to</a:t>
                      </a:r>
                      <a:endParaRPr lang="ru-RU" sz="1600" b="1">
                        <a:solidFill>
                          <a:schemeClr val="accent6">
                            <a:lumMod val="50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600" b="1" dirty="0">
                          <a:solidFill>
                            <a:schemeClr val="accent6">
                              <a:lumMod val="50000"/>
                            </a:schemeClr>
                          </a:solidFill>
                          <a:latin typeface="Times New Roman"/>
                          <a:ea typeface="Times New Roman"/>
                          <a:cs typeface="Times New Roman"/>
                        </a:rPr>
                        <a:t>Be opposed to</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pleased with</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prepared for</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 Be protected from</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provided with</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qualified for</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related to</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 Be remembered for</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satisfied with</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scared of, by</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terrified of, by</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tired of, from</a:t>
                      </a:r>
                      <a:endParaRPr lang="ru-RU" sz="1600" b="1" dirty="0">
                        <a:solidFill>
                          <a:schemeClr val="accent6">
                            <a:lumMod val="50000"/>
                          </a:schemeClr>
                        </a:solidFill>
                        <a:latin typeface="Times New Roman"/>
                        <a:ea typeface="Times New Roman"/>
                        <a:cs typeface="Times New Roman"/>
                      </a:endParaRPr>
                    </a:p>
                    <a:p>
                      <a:pPr algn="just">
                        <a:spcAft>
                          <a:spcPts val="0"/>
                        </a:spcAft>
                      </a:pPr>
                      <a:r>
                        <a:rPr lang="en-US" sz="1600" b="1" dirty="0">
                          <a:solidFill>
                            <a:schemeClr val="accent6">
                              <a:lumMod val="50000"/>
                            </a:schemeClr>
                          </a:solidFill>
                          <a:latin typeface="Times New Roman"/>
                          <a:ea typeface="Times New Roman"/>
                          <a:cs typeface="Times New Roman"/>
                        </a:rPr>
                        <a:t>Be worried about</a:t>
                      </a:r>
                      <a:endParaRPr lang="ru-RU" sz="1600" b="1" dirty="0">
                        <a:solidFill>
                          <a:schemeClr val="accent6">
                            <a:lumMod val="50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alpha val="6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1124744"/>
          </a:xfrm>
        </p:spPr>
        <p:txBody>
          <a:bodyPr/>
          <a:lstStyle/>
          <a:p>
            <a:r>
              <a:rPr lang="en-US" dirty="0" smtClean="0">
                <a:solidFill>
                  <a:srgbClr val="FFFF00"/>
                </a:solidFill>
                <a:latin typeface="Aharoni" pitchFamily="2" charset="-79"/>
                <a:cs typeface="Aharoni" pitchFamily="2" charset="-79"/>
              </a:rPr>
              <a:t>Exercise</a:t>
            </a:r>
            <a:endParaRPr lang="ru-RU" dirty="0">
              <a:solidFill>
                <a:srgbClr val="FFFF00"/>
              </a:solidFill>
              <a:cs typeface="Aharoni" pitchFamily="2" charset="-79"/>
            </a:endParaRPr>
          </a:p>
        </p:txBody>
      </p:sp>
      <p:sp>
        <p:nvSpPr>
          <p:cNvPr id="3" name="Содержимое 2"/>
          <p:cNvSpPr>
            <a:spLocks noGrp="1"/>
          </p:cNvSpPr>
          <p:nvPr>
            <p:ph idx="1"/>
          </p:nvPr>
        </p:nvSpPr>
        <p:spPr>
          <a:xfrm>
            <a:off x="0" y="836712"/>
            <a:ext cx="9144000" cy="6021288"/>
          </a:xfrm>
        </p:spPr>
        <p:txBody>
          <a:bodyPr/>
          <a:lstStyle/>
          <a:p>
            <a:pPr>
              <a:buNone/>
            </a:pPr>
            <a:r>
              <a:rPr lang="en-US" sz="2600" b="1" i="1" dirty="0">
                <a:solidFill>
                  <a:schemeClr val="tx1"/>
                </a:solidFill>
                <a:latin typeface="Algerian" pitchFamily="82" charset="0"/>
              </a:rPr>
              <a:t>WRITE THE FOLLOWING SENTENCES INTO PASSIVE </a:t>
            </a:r>
            <a:r>
              <a:rPr lang="en-US" sz="2600" b="1" i="1" dirty="0" smtClean="0">
                <a:solidFill>
                  <a:schemeClr val="tx1"/>
                </a:solidFill>
                <a:latin typeface="Algerian" pitchFamily="82" charset="0"/>
              </a:rPr>
              <a:t>VOICE</a:t>
            </a:r>
          </a:p>
          <a:p>
            <a:pPr>
              <a:buNone/>
            </a:pPr>
            <a:endParaRPr lang="ru-RU" sz="2600" i="1" dirty="0">
              <a:solidFill>
                <a:schemeClr val="tx1"/>
              </a:solidFill>
            </a:endParaRPr>
          </a:p>
          <a:p>
            <a:pPr>
              <a:buNone/>
            </a:pPr>
            <a:r>
              <a:rPr lang="en-US" sz="2400" dirty="0">
                <a:solidFill>
                  <a:schemeClr val="tx1"/>
                </a:solidFill>
                <a:latin typeface="+mn-lt"/>
                <a:ea typeface="+mn-ea"/>
                <a:cs typeface="+mn-cs"/>
              </a:rPr>
              <a:t>1.-The president gave an interesting speech at the European meeting.</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2.-Roger paid all the bills at the Palace hotel.</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3.-My friends are using their mobile phones during lessons.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4.-The dog followed me for half an hour.</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5.-We always support our football team.</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6.-The director looked into the complaints from the public.</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7.-Some people didn’t watch the documentary about employment.</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8.-Patrick was telling me about his free time.</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9.-Students can’t use dictionaries in exams.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10.-You can learn languages in your own country. </a:t>
            </a:r>
            <a:endParaRPr lang="ru-RU" sz="2400" dirty="0">
              <a:solidFill>
                <a:schemeClr val="tx1"/>
              </a:solidFill>
              <a:latin typeface="+mn-lt"/>
              <a:ea typeface="+mn-ea"/>
              <a:cs typeface="+mn-cs"/>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alpha val="6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86800" cy="1124744"/>
          </a:xfrm>
        </p:spPr>
        <p:txBody>
          <a:bodyPr/>
          <a:lstStyle/>
          <a:p>
            <a:r>
              <a:rPr lang="en-US" dirty="0" smtClean="0">
                <a:solidFill>
                  <a:srgbClr val="FFFF00"/>
                </a:solidFill>
                <a:latin typeface="Aharoni" pitchFamily="2" charset="-79"/>
                <a:cs typeface="Aharoni" pitchFamily="2" charset="-79"/>
              </a:rPr>
              <a:t>Exercise</a:t>
            </a:r>
            <a:endParaRPr lang="ru-RU" dirty="0">
              <a:solidFill>
                <a:srgbClr val="FFFF00"/>
              </a:solidFill>
              <a:cs typeface="Aharoni" pitchFamily="2" charset="-79"/>
            </a:endParaRPr>
          </a:p>
        </p:txBody>
      </p:sp>
      <p:sp>
        <p:nvSpPr>
          <p:cNvPr id="3" name="Содержимое 2"/>
          <p:cNvSpPr>
            <a:spLocks noGrp="1"/>
          </p:cNvSpPr>
          <p:nvPr>
            <p:ph idx="1"/>
          </p:nvPr>
        </p:nvSpPr>
        <p:spPr>
          <a:xfrm>
            <a:off x="0" y="836712"/>
            <a:ext cx="9144000" cy="6021288"/>
          </a:xfrm>
        </p:spPr>
        <p:txBody>
          <a:bodyPr/>
          <a:lstStyle/>
          <a:p>
            <a:pPr>
              <a:buNone/>
            </a:pPr>
            <a:r>
              <a:rPr lang="en-US" sz="2600" b="1" i="1" dirty="0">
                <a:solidFill>
                  <a:schemeClr val="tx1"/>
                </a:solidFill>
                <a:latin typeface="Algerian" pitchFamily="82" charset="0"/>
              </a:rPr>
              <a:t>WRITE THE FOLLOWING SENTENCES INTO PASSIVE </a:t>
            </a:r>
            <a:r>
              <a:rPr lang="en-US" sz="2600" b="1" i="1" dirty="0" smtClean="0">
                <a:solidFill>
                  <a:schemeClr val="tx1"/>
                </a:solidFill>
                <a:latin typeface="Algerian" pitchFamily="82" charset="0"/>
              </a:rPr>
              <a:t>VOICE</a:t>
            </a:r>
          </a:p>
          <a:p>
            <a:pPr>
              <a:buNone/>
            </a:pPr>
            <a:endParaRPr lang="ru-RU" sz="2600" i="1" dirty="0">
              <a:solidFill>
                <a:schemeClr val="tx1"/>
              </a:solidFill>
            </a:endParaRPr>
          </a:p>
          <a:p>
            <a:pPr>
              <a:buNone/>
            </a:pPr>
            <a:r>
              <a:rPr lang="en-US" sz="2400" dirty="0">
                <a:solidFill>
                  <a:schemeClr val="tx1"/>
                </a:solidFill>
                <a:latin typeface="+mn-lt"/>
                <a:ea typeface="+mn-ea"/>
                <a:cs typeface="+mn-cs"/>
              </a:rPr>
              <a:t>11.-The teacher encourages the pupils to pay more attention.</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12.-It’s so small that I hold it in one hand.</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13.-It can transfer information from the internet to your computer.</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14.-You are downloading some files onto my USB Flash.</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15.-My parents have bought a lovely house in the country.</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16.-The lava has destroyed thousands of homes.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17.- The volcano will affect the Earth’s climate.</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18.- Miriam is blowing her birthday candles.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19.-The Lord Mayor of the city provided food and shelter for the citizens.</a:t>
            </a:r>
            <a:endParaRPr lang="ru-RU" sz="2400" dirty="0">
              <a:solidFill>
                <a:schemeClr val="tx1"/>
              </a:solidFill>
              <a:latin typeface="+mn-lt"/>
              <a:ea typeface="+mn-ea"/>
              <a:cs typeface="+mn-cs"/>
            </a:endParaRPr>
          </a:p>
          <a:p>
            <a:pPr>
              <a:buNone/>
            </a:pPr>
            <a:r>
              <a:rPr lang="en-US" sz="2400" dirty="0">
                <a:solidFill>
                  <a:schemeClr val="tx1"/>
                </a:solidFill>
                <a:latin typeface="+mn-lt"/>
                <a:ea typeface="+mn-ea"/>
                <a:cs typeface="+mn-cs"/>
              </a:rPr>
              <a:t>20.-Thomas threw the ball a hundred metres away.</a:t>
            </a:r>
            <a:endParaRPr lang="ru-RU" sz="2400" dirty="0">
              <a:solidFill>
                <a:schemeClr val="tx1"/>
              </a:solidFill>
              <a:latin typeface="+mn-lt"/>
              <a:ea typeface="+mn-ea"/>
              <a:cs typeface="+mn-cs"/>
            </a:endParaRPr>
          </a:p>
          <a:p>
            <a:endParaRPr lang="ru-RU" dirty="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1589</Template>
  <TotalTime>36</TotalTime>
  <Words>1118</Words>
  <Application>Microsoft Office PowerPoint</Application>
  <PresentationFormat>Экран (4:3)</PresentationFormat>
  <Paragraphs>204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Diseño predeterminado</vt:lpstr>
      <vt:lpstr>Passive Voice</vt:lpstr>
      <vt:lpstr>Слайд 2</vt:lpstr>
      <vt:lpstr>Сводная таблица спряжения глаголов в страдательном залоге (Passive Voice)</vt:lpstr>
      <vt:lpstr>Вопросительная форма </vt:lpstr>
      <vt:lpstr>Отрицательная форма </vt:lpstr>
      <vt:lpstr>Глаголы с предлогами в Passive Voice</vt:lpstr>
      <vt:lpstr>Глаголы с предлогами в Passive Voice</vt:lpstr>
      <vt:lpstr>Exercise</vt:lpstr>
      <vt:lpstr>Exercise</vt:lpstr>
      <vt:lpstr>Exercise</vt:lpstr>
      <vt:lpstr>Test</vt:lpstr>
      <vt:lpstr>Слайд 12</vt:lpstr>
      <vt:lpstr>Unity of Judicial System </vt:lpstr>
      <vt:lpstr>Vocabulary</vt:lpstr>
      <vt:lpstr>Упражнение №1</vt:lpstr>
      <vt:lpstr>Упражнение №2</vt:lpstr>
      <vt:lpstr>Упражнение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Passive Voice</dc:title>
  <dc:creator>АПР</dc:creator>
  <cp:lastModifiedBy>Учитель</cp:lastModifiedBy>
  <cp:revision>16</cp:revision>
  <dcterms:created xsi:type="dcterms:W3CDTF">2013-04-30T01:25:15Z</dcterms:created>
  <dcterms:modified xsi:type="dcterms:W3CDTF">2013-05-06T04:20:12Z</dcterms:modified>
</cp:coreProperties>
</file>