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7" r:id="rId2"/>
    <p:sldId id="260" r:id="rId3"/>
    <p:sldId id="264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80" r:id="rId12"/>
    <p:sldId id="270" r:id="rId13"/>
    <p:sldId id="272" r:id="rId14"/>
    <p:sldId id="273" r:id="rId15"/>
    <p:sldId id="271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113"/>
    <a:srgbClr val="663300"/>
    <a:srgbClr val="AA72D4"/>
    <a:srgbClr val="DBD614"/>
    <a:srgbClr val="FFCC00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17" autoAdjust="0"/>
  </p:normalViewPr>
  <p:slideViewPr>
    <p:cSldViewPr>
      <p:cViewPr varScale="1">
        <p:scale>
          <a:sx n="60" d="100"/>
          <a:sy n="60" d="100"/>
        </p:scale>
        <p:origin x="-63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FBC2A-C37D-404E-8CED-E0D7EC9A1D83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9D2B9-8E5A-4578-A760-166EE88FA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9D2B9-8E5A-4578-A760-166EE88FA12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5246-A00C-4325-B0F6-E99564B78043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B6FFF7-6D18-4A28-A4D4-C4B4F4F9B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5246-A00C-4325-B0F6-E99564B78043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FFF7-6D18-4A28-A4D4-C4B4F4F9B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5246-A00C-4325-B0F6-E99564B78043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FFF7-6D18-4A28-A4D4-C4B4F4F9B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5246-A00C-4325-B0F6-E99564B78043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B6FFF7-6D18-4A28-A4D4-C4B4F4F9B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5246-A00C-4325-B0F6-E99564B78043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FFF7-6D18-4A28-A4D4-C4B4F4F9B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5246-A00C-4325-B0F6-E99564B78043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FFF7-6D18-4A28-A4D4-C4B4F4F9B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5246-A00C-4325-B0F6-E99564B78043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8B6FFF7-6D18-4A28-A4D4-C4B4F4F9B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5246-A00C-4325-B0F6-E99564B78043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FFF7-6D18-4A28-A4D4-C4B4F4F9B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5246-A00C-4325-B0F6-E99564B78043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FFF7-6D18-4A28-A4D4-C4B4F4F9B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5246-A00C-4325-B0F6-E99564B78043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FFF7-6D18-4A28-A4D4-C4B4F4F9B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5246-A00C-4325-B0F6-E99564B78043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FFF7-6D18-4A28-A4D4-C4B4F4F9B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195246-A00C-4325-B0F6-E99564B78043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B6FFF7-6D18-4A28-A4D4-C4B4F4F9B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 contourW="88900">
            <a:contourClr>
              <a:srgbClr val="2F51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4348" y="357166"/>
            <a:ext cx="7100878" cy="122237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2F51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Природные сообщества.</a:t>
            </a: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2F51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2F51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2F51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Луг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2F51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8" name="Рисунок 7" descr="3980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643050"/>
            <a:ext cx="7175096" cy="478643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 contourW="88900">
            <a:contourClr>
              <a:srgbClr val="2F511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</a:gradFill>
          <a:scene3d>
            <a:camera prst="orthographicFront"/>
            <a:lightRig rig="threePt" dir="t"/>
          </a:scene3d>
          <a:sp3d contourW="88900">
            <a:contourClr>
              <a:srgbClr val="2F51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чина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36802" y="285728"/>
            <a:ext cx="3149314" cy="3084106"/>
          </a:xfrm>
          <a:prstGeom prst="ellipse">
            <a:avLst/>
          </a:prstGeom>
          <a:scene3d>
            <a:camera prst="orthographicFront"/>
            <a:lightRig rig="threePt" dir="t"/>
          </a:scene3d>
          <a:sp3d contourW="76200">
            <a:contourClr>
              <a:srgbClr val="DBD614"/>
            </a:contourClr>
          </a:sp3d>
        </p:spPr>
      </p:pic>
      <p:pic>
        <p:nvPicPr>
          <p:cNvPr id="15" name="Рисунок 14" descr="2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285728"/>
            <a:ext cx="1333501" cy="1621538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rgbClr val="DBD614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785786" y="3500438"/>
            <a:ext cx="13580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DBD61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чина</a:t>
            </a:r>
            <a:endParaRPr lang="ru-RU" sz="4000" b="1" cap="none" spc="0" dirty="0">
              <a:ln w="11430"/>
              <a:solidFill>
                <a:srgbClr val="DBD614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7" name="Рисунок 16" descr="medherb07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72330" y="0"/>
            <a:ext cx="1347655" cy="2143141"/>
          </a:xfrm>
          <a:prstGeom prst="ellipse">
            <a:avLst/>
          </a:prstGeom>
          <a:scene3d>
            <a:camera prst="orthographicFront"/>
            <a:lightRig rig="threePt" dir="t"/>
          </a:scene3d>
          <a:sp3d contourW="76200">
            <a:contourClr>
              <a:srgbClr val="AA72D4"/>
            </a:contourClr>
          </a:sp3d>
        </p:spPr>
      </p:pic>
      <p:pic>
        <p:nvPicPr>
          <p:cNvPr id="18" name="Рисунок 17" descr="клевер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3714752"/>
            <a:ext cx="2928958" cy="2857520"/>
          </a:xfrm>
          <a:prstGeom prst="ellipse">
            <a:avLst/>
          </a:prstGeom>
          <a:scene3d>
            <a:camera prst="orthographicFront"/>
            <a:lightRig rig="threePt" dir="t"/>
          </a:scene3d>
          <a:sp3d contourW="76200">
            <a:contourClr>
              <a:schemeClr val="accent2">
                <a:lumMod val="60000"/>
                <a:lumOff val="40000"/>
              </a:schemeClr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1285852" y="6000768"/>
            <a:ext cx="1705916" cy="646331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contourClr>
              <a:schemeClr val="accent2">
                <a:lumMod val="60000"/>
                <a:lumOff val="40000"/>
              </a:schemeClr>
            </a:contourClr>
          </a:sp3d>
        </p:spPr>
        <p:txBody>
          <a:bodyPr wrap="none" lIns="91440" tIns="45720" rIns="91440" bIns="4572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клевер</a:t>
            </a:r>
            <a:endParaRPr lang="ru-RU" sz="3600" b="1" cap="none" spc="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3071810"/>
            <a:ext cx="2342309" cy="1200329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contourClr>
              <a:srgbClr val="AA72D4"/>
            </a:contourClr>
          </a:sp3d>
        </p:spPr>
        <p:txBody>
          <a:bodyPr wrap="none" lIns="91440" tIns="45720" rIns="91440" bIns="4572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AA72D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r>
              <a:rPr lang="ru-RU" sz="3600" b="1" cap="none" spc="0" dirty="0" smtClean="0">
                <a:ln w="11430"/>
                <a:solidFill>
                  <a:srgbClr val="AA72D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ышиный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AA72D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горошек</a:t>
            </a:r>
            <a:endParaRPr lang="ru-RU" sz="3600" b="1" cap="none" spc="0" dirty="0">
              <a:ln w="11430"/>
              <a:solidFill>
                <a:srgbClr val="AA72D4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3" name="Рисунок 22" descr="goroshek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072066" y="4286256"/>
            <a:ext cx="997840" cy="2286016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24" name="Рисунок 23" descr="мыш горох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500562" y="428604"/>
            <a:ext cx="2857520" cy="2952769"/>
          </a:xfrm>
          <a:prstGeom prst="ellipse">
            <a:avLst/>
          </a:prstGeom>
          <a:scene3d>
            <a:camera prst="orthographicFront"/>
            <a:lightRig rig="threePt" dir="t"/>
          </a:scene3d>
          <a:sp3d contourW="76200">
            <a:contourClr>
              <a:srgbClr val="AA72D4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928794" y="6072206"/>
            <a:ext cx="1184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лютик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</a:gradFill>
          <a:scene3d>
            <a:camera prst="orthographicFront"/>
            <a:lightRig rig="threePt" dir="t"/>
          </a:scene3d>
          <a:sp3d contourW="88900">
            <a:contourClr>
              <a:srgbClr val="2F51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калужница 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71538" y="1071546"/>
            <a:ext cx="3357554" cy="2238369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17" name="Рисунок 16" descr="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2714620"/>
            <a:ext cx="1285884" cy="1993120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chemeClr val="accent3">
                <a:lumMod val="60000"/>
                <a:lumOff val="40000"/>
              </a:schemeClr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1928794" y="3286124"/>
            <a:ext cx="2071702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contourClr>
              <a:schemeClr val="accent3">
                <a:lumMod val="60000"/>
                <a:lumOff val="40000"/>
              </a:schemeClr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Comic Sans MS" pitchFamily="66" charset="0"/>
              </a:rPr>
              <a:t>калужница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29058" y="3357562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omic Sans MS" pitchFamily="66" charset="0"/>
              </a:rPr>
              <a:t>Семена вики </a:t>
            </a:r>
          </a:p>
          <a:p>
            <a:pPr algn="ctr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omic Sans MS" pitchFamily="66" charset="0"/>
              </a:rPr>
              <a:t>(мышиного горошка)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0" name="Рисунок 19" descr="м ыш горох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57752" y="1071546"/>
            <a:ext cx="3048021" cy="2286016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rgbClr val="AA72D4"/>
            </a:contourClr>
          </a:sp3d>
        </p:spPr>
      </p:pic>
      <p:pic>
        <p:nvPicPr>
          <p:cNvPr id="21" name="Рисунок 20" descr="лютики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000232" y="4572008"/>
            <a:ext cx="2698175" cy="1954447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rgbClr val="DBD614"/>
            </a:contourClr>
          </a:sp3d>
        </p:spPr>
      </p:pic>
      <p:pic>
        <p:nvPicPr>
          <p:cNvPr id="22" name="Рисунок 21" descr="78886-258px-illustration_ranunculus_acris0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DF5C7"/>
              </a:clrFrom>
              <a:clrTo>
                <a:srgbClr val="FDF5C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6314" y="4357694"/>
            <a:ext cx="1215012" cy="1907286"/>
          </a:xfrm>
          <a:prstGeom prst="ellipse">
            <a:avLst/>
          </a:prstGeom>
          <a:scene3d>
            <a:camera prst="orthographicFront"/>
            <a:lightRig rig="threePt" dir="t"/>
          </a:scene3d>
          <a:sp3d contourW="76200">
            <a:contourClr>
              <a:srgbClr val="DBD614"/>
            </a:contourClr>
          </a:sp3d>
        </p:spPr>
      </p:pic>
      <p:sp>
        <p:nvSpPr>
          <p:cNvPr id="23" name="Прямоугольник 22"/>
          <p:cNvSpPr/>
          <p:nvPr/>
        </p:nvSpPr>
        <p:spPr>
          <a:xfrm>
            <a:off x="6143636" y="5643578"/>
            <a:ext cx="1478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Comic Sans MS" pitchFamily="66" charset="0"/>
              </a:rPr>
              <a:t>лютик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24" name="Рисунок 23" descr="goroshek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786710" y="2214554"/>
            <a:ext cx="920280" cy="2214578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rgbClr val="AA72D4"/>
            </a:contourClr>
          </a:sp3d>
        </p:spPr>
      </p:pic>
      <p:sp>
        <p:nvSpPr>
          <p:cNvPr id="25" name="Прямоугольник 24"/>
          <p:cNvSpPr/>
          <p:nvPr/>
        </p:nvSpPr>
        <p:spPr>
          <a:xfrm>
            <a:off x="642910" y="571480"/>
            <a:ext cx="7929618" cy="11429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52724"/>
              </a:avLst>
            </a:prstTxWarp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F511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Запомните, они ядовиты!!!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2F5113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scene3d>
            <a:camera prst="orthographicFront"/>
            <a:lightRig rig="threePt" dir="t"/>
          </a:scene3d>
          <a:sp3d contourW="88900">
            <a:contourClr>
              <a:srgbClr val="2F51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16244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285728"/>
            <a:ext cx="4572032" cy="621510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 contourW="76200">
            <a:contourClr>
              <a:schemeClr val="bg2">
                <a:lumMod val="25000"/>
              </a:schemeClr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57818" y="1428736"/>
            <a:ext cx="32147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2F5113"/>
                </a:solidFill>
                <a:latin typeface="Comic Sans MS" pitchFamily="66" charset="0"/>
              </a:rPr>
              <a:t>Но кроме пользы для домашних  и диких животных, травы на лугах обогащают почву азотистыми соединениями, делая её более плодородной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 contourW="88900">
            <a:contourClr>
              <a:srgbClr val="2F51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165_65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57167"/>
            <a:ext cx="6182135" cy="464347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 contourW="88900">
            <a:contourClr>
              <a:srgbClr val="2F511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85786" y="5072074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2F5113"/>
                </a:solidFill>
                <a:latin typeface="Comic Sans MS" pitchFamily="66" charset="0"/>
              </a:rPr>
              <a:t>Два луга – и такие различия! Дело здесь в том, что весной в половодье реки затапливают берега. Почва вместе с многолетними травами оказывается под водой. </a:t>
            </a:r>
            <a:endParaRPr lang="ru-RU" sz="2400" b="1" dirty="0">
              <a:solidFill>
                <a:srgbClr val="2F511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 contourW="88900">
            <a:contourClr>
              <a:srgbClr val="2F51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клевер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85728"/>
            <a:ext cx="5943600" cy="446227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 contourW="76200">
            <a:contourClr>
              <a:srgbClr val="2F511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28728" y="5143512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2F5113"/>
                </a:solidFill>
                <a:latin typeface="Comic Sans MS" pitchFamily="66" charset="0"/>
              </a:rPr>
              <a:t>А потом, когда вода сойдёт, в затопленной прежде долине останется ил и другие питательные вещества, которые помогают бурному росту сочной травы. </a:t>
            </a:r>
            <a:endParaRPr lang="ru-RU" sz="2400" b="1" dirty="0">
              <a:solidFill>
                <a:srgbClr val="2F511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</a:gradFill>
          <a:scene3d>
            <a:camera prst="orthographicFront"/>
            <a:lightRig rig="threePt" dir="t"/>
          </a:scene3d>
          <a:sp3d contourW="88900">
            <a:contourClr>
              <a:srgbClr val="2F51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66595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4414" y="357166"/>
            <a:ext cx="7358114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76200">
            <a:bevelT w="50800" h="16510"/>
            <a:contourClr>
              <a:schemeClr val="accent1">
                <a:lumMod val="50000"/>
              </a:schemeClr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42976" y="5572140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2F5113"/>
                </a:solidFill>
                <a:latin typeface="Comic Sans MS" pitchFamily="66" charset="0"/>
              </a:rPr>
              <a:t>Так на низких берегах рек образуются луга с разнообразными травами – прекрасные пастбища для скота.</a:t>
            </a:r>
            <a:endParaRPr lang="ru-RU" sz="2400" b="1" dirty="0">
              <a:solidFill>
                <a:srgbClr val="2F511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 contourW="76200">
            <a:contourClr>
              <a:srgbClr val="2F51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003m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14678" y="928670"/>
            <a:ext cx="2643206" cy="1666886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rgbClr val="AA72D4"/>
            </a:contourClr>
          </a:sp3d>
        </p:spPr>
      </p:pic>
      <p:pic>
        <p:nvPicPr>
          <p:cNvPr id="16" name="Рисунок 15" descr="95153_800_6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928670"/>
            <a:ext cx="2500330" cy="1678794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17" name="Рисунок 16" descr="Iz_serii_Muhi_i_pchely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286512" y="928670"/>
            <a:ext cx="2500330" cy="1707867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chemeClr val="accent3">
                <a:lumMod val="75000"/>
              </a:schemeClr>
            </a:contourClr>
          </a:sp3d>
        </p:spPr>
      </p:pic>
      <p:pic>
        <p:nvPicPr>
          <p:cNvPr id="18" name="Рисунок 17" descr="DSC0640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7158" y="2786058"/>
            <a:ext cx="2500330" cy="1821669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rgbClr val="C00000"/>
            </a:contourClr>
          </a:sp3d>
        </p:spPr>
      </p:pic>
      <p:pic>
        <p:nvPicPr>
          <p:cNvPr id="19" name="Рисунок 18" descr="DSC0095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286512" y="2857496"/>
            <a:ext cx="2500330" cy="1714512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rgbClr val="2F5113"/>
            </a:contourClr>
          </a:sp3d>
        </p:spPr>
      </p:pic>
      <p:pic>
        <p:nvPicPr>
          <p:cNvPr id="20" name="Рисунок 19" descr="26217_9GGtniwK6Q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214678" y="2857496"/>
            <a:ext cx="2643206" cy="1766305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21" name="Рисунок 20" descr="0_408b_f8287f5e_l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57158" y="4865698"/>
            <a:ext cx="2500330" cy="1778012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rgbClr val="2F5113"/>
            </a:contourClr>
          </a:sp3d>
        </p:spPr>
      </p:pic>
      <p:pic>
        <p:nvPicPr>
          <p:cNvPr id="22" name="Рисунок 21" descr="IMG_5820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214678" y="4858248"/>
            <a:ext cx="2643206" cy="1785461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chemeClr val="accent3">
                <a:lumMod val="75000"/>
              </a:schemeClr>
            </a:contourClr>
          </a:sp3d>
        </p:spPr>
      </p:pic>
      <p:pic>
        <p:nvPicPr>
          <p:cNvPr id="23" name="Рисунок 22" descr="_01_2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286512" y="4822040"/>
            <a:ext cx="2500330" cy="1821669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chemeClr val="accent3">
                <a:lumMod val="60000"/>
                <a:lumOff val="40000"/>
              </a:schemeClr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1000100" y="0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F5113"/>
                </a:solidFill>
                <a:latin typeface="Comic Sans MS" pitchFamily="66" charset="0"/>
              </a:rPr>
              <a:t>На всех лугах в изобилии прыгают, ползают, летают насекомые…</a:t>
            </a:r>
            <a:endParaRPr lang="ru-RU" sz="2400" b="1" dirty="0">
              <a:solidFill>
                <a:srgbClr val="2F511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scene3d>
            <a:camera prst="orthographicFront"/>
            <a:lightRig rig="threePt" dir="t"/>
          </a:scene3d>
          <a:sp3d contourW="76200">
            <a:contourClr>
              <a:srgbClr val="2F51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07327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357166"/>
            <a:ext cx="5429288" cy="402516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 contourW="76200">
            <a:contourClr>
              <a:srgbClr val="2F5113"/>
            </a:contourClr>
          </a:sp3d>
        </p:spPr>
      </p:pic>
      <p:pic>
        <p:nvPicPr>
          <p:cNvPr id="7" name="Рисунок 6" descr="www.PicsDesktop.com_5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3438" y="1928802"/>
            <a:ext cx="4214842" cy="339905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 contourW="76200">
            <a:contourClr>
              <a:srgbClr val="2F511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28662" y="5429264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2F5113"/>
                </a:solidFill>
                <a:latin typeface="Comic Sans MS" pitchFamily="66" charset="0"/>
              </a:rPr>
              <a:t>Всем на лугу хватает пиши. Много здесь и пауков, которые ловят в сети зазевавшихся мошек. </a:t>
            </a:r>
            <a:endParaRPr lang="ru-RU" sz="2400" b="1" dirty="0">
              <a:solidFill>
                <a:srgbClr val="2F511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scene3d>
            <a:camera prst="orthographicFront"/>
            <a:lightRig rig="threePt" dir="t"/>
          </a:scene3d>
          <a:sp3d contourW="76200">
            <a:contourClr>
              <a:srgbClr val="2F51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809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466725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 contourW="76200">
            <a:contourClr>
              <a:srgbClr val="0070C0"/>
            </a:contourClr>
          </a:sp3d>
        </p:spPr>
      </p:pic>
      <p:pic>
        <p:nvPicPr>
          <p:cNvPr id="7" name="Рисунок 6" descr="100_007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43372" y="2071678"/>
            <a:ext cx="4595834" cy="344687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 contourW="76200">
            <a:contourClr>
              <a:schemeClr val="accent3">
                <a:lumMod val="75000"/>
              </a:schemeClr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42910" y="5643578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2F5113"/>
                </a:solidFill>
                <a:latin typeface="Comic Sans MS" pitchFamily="66" charset="0"/>
              </a:rPr>
              <a:t>С жалобным криком над лугом пролетает хищный  канюк, высматривая в траве мышей. </a:t>
            </a:r>
            <a:endParaRPr lang="ru-RU" sz="2400" b="1" dirty="0">
              <a:solidFill>
                <a:srgbClr val="2F511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786114" y="5572140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То тут, то там на лугу встречаются холмики сежей земли – кротовины. Крот – насекомоядное животное.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 contourW="88900">
            <a:contourClr>
              <a:srgbClr val="2F51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babochka_k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3943350" cy="4772025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rgbClr val="663300"/>
            </a:contourClr>
          </a:sp3d>
        </p:spPr>
      </p:pic>
      <p:pic>
        <p:nvPicPr>
          <p:cNvPr id="8" name="Рисунок 7" descr="35a4ba6e804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29190" y="785794"/>
            <a:ext cx="3676985" cy="250033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 contourW="76200">
            <a:contourClr>
              <a:srgbClr val="66330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928662" y="5572140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F5113"/>
                </a:solidFill>
                <a:latin typeface="Comic Sans MS" pitchFamily="66" charset="0"/>
              </a:rPr>
              <a:t>То тут, то там на лугу встречаются холмики сежей земли – кротовины. Крот насекомоядное животное.</a:t>
            </a:r>
            <a:endParaRPr lang="ru-RU" sz="2400" b="1" dirty="0">
              <a:solidFill>
                <a:srgbClr val="2F511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</a:gradFill>
          <a:scene3d>
            <a:camera prst="orthographicFront"/>
            <a:lightRig rig="threePt" dir="t"/>
          </a:scene3d>
          <a:sp3d contourW="88900">
            <a:contourClr>
              <a:srgbClr val="2F51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45bdcc87edf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57166"/>
            <a:ext cx="6096000" cy="4619625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rgbClr val="2F511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0034" y="5357826"/>
            <a:ext cx="814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2F5113"/>
                </a:solidFill>
                <a:latin typeface="Comic Sans MS" pitchFamily="66" charset="0"/>
              </a:rPr>
              <a:t>Природное сообщество </a:t>
            </a:r>
            <a:r>
              <a:rPr lang="ru-RU" sz="2400" b="1" dirty="0" smtClean="0">
                <a:solidFill>
                  <a:srgbClr val="2F5113"/>
                </a:solidFill>
                <a:latin typeface="Comic Sans MS" pitchFamily="66" charset="0"/>
              </a:rPr>
              <a:t>– это единство живой и неживой природы, которое складывается в определенных условиях окружающей среды.</a:t>
            </a:r>
            <a:endParaRPr lang="ru-RU" sz="2400" b="1" dirty="0">
              <a:solidFill>
                <a:srgbClr val="2F511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</a:gradFill>
          <a:scene3d>
            <a:camera prst="orthographicFront"/>
            <a:lightRig rig="threePt" dir="t"/>
          </a:scene3d>
          <a:sp3d contourW="88900">
            <a:contourClr>
              <a:srgbClr val="2F51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12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290"/>
            <a:ext cx="3643338" cy="2775877"/>
          </a:xfrm>
          <a:prstGeom prst="hexagon">
            <a:avLst/>
          </a:prstGeom>
          <a:scene3d>
            <a:camera prst="orthographicFront"/>
            <a:lightRig rig="threePt" dir="t"/>
          </a:scene3d>
          <a:sp3d contourW="76200">
            <a:contourClr>
              <a:srgbClr val="663300"/>
            </a:contourClr>
          </a:sp3d>
        </p:spPr>
      </p:pic>
      <p:pic>
        <p:nvPicPr>
          <p:cNvPr id="9" name="Рисунок 8" descr="325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214290"/>
            <a:ext cx="4182676" cy="2643206"/>
          </a:xfrm>
          <a:prstGeom prst="ellipse">
            <a:avLst/>
          </a:prstGeom>
          <a:scene3d>
            <a:camera prst="orthographicFront"/>
            <a:lightRig rig="threePt" dir="t"/>
          </a:scene3d>
          <a:sp3d contourW="76200">
            <a:contourClr>
              <a:srgbClr val="663300"/>
            </a:contourClr>
          </a:sp3d>
        </p:spPr>
      </p:pic>
      <p:pic>
        <p:nvPicPr>
          <p:cNvPr id="10" name="Рисунок 9" descr="237146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34" y="3143248"/>
            <a:ext cx="3500462" cy="2479620"/>
          </a:xfrm>
          <a:prstGeom prst="ellipse">
            <a:avLst/>
          </a:prstGeom>
          <a:scene3d>
            <a:camera prst="orthographicFront"/>
            <a:lightRig rig="threePt" dir="t"/>
          </a:scene3d>
          <a:sp3d contourW="76200">
            <a:contourClr>
              <a:schemeClr val="bg1">
                <a:lumMod val="50000"/>
              </a:schemeClr>
            </a:contourClr>
          </a:sp3d>
        </p:spPr>
      </p:pic>
      <p:pic>
        <p:nvPicPr>
          <p:cNvPr id="11" name="Рисунок 10" descr="6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00628" y="3071810"/>
            <a:ext cx="3857652" cy="2638433"/>
          </a:xfrm>
          <a:prstGeom prst="ellipse">
            <a:avLst/>
          </a:prstGeom>
          <a:scene3d>
            <a:camera prst="orthographicFront"/>
            <a:lightRig rig="threePt" dir="t"/>
          </a:scene3d>
          <a:sp3d contourW="76200">
            <a:contourClr>
              <a:srgbClr val="66330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428728" y="5657671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F5113"/>
                </a:solidFill>
                <a:latin typeface="Comic Sans MS" pitchFamily="66" charset="0"/>
              </a:rPr>
              <a:t>Перемещаясь по прорытым ходам в почве, крот  поедает насекомых и их личинки, червей, мокриц, многоножек…</a:t>
            </a:r>
            <a:endParaRPr lang="ru-RU" sz="2400" b="1" dirty="0">
              <a:solidFill>
                <a:srgbClr val="2F511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</a:gradFill>
          <a:scene3d>
            <a:camera prst="orthographicFront"/>
            <a:lightRig rig="threePt" dir="t"/>
          </a:scene3d>
          <a:sp3d contourW="88900">
            <a:contourClr>
              <a:srgbClr val="2F51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7334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4414" y="214290"/>
            <a:ext cx="7000924" cy="457203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 contourW="88900">
            <a:contourClr>
              <a:srgbClr val="2F511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85786" y="4919008"/>
            <a:ext cx="7786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2F5113"/>
                </a:solidFill>
                <a:latin typeface="Comic Sans MS" pitchFamily="66" charset="0"/>
              </a:rPr>
              <a:t>Осенью жизнь на лугу замирает. Надземные части растений желтеют и засыхают. У однолетних в почве зимуют семена, у многолетних – луковицы, корневища, клубни. Весной из них появятся новые растения…</a:t>
            </a:r>
            <a:endParaRPr lang="ru-RU" sz="2400" b="1" dirty="0">
              <a:solidFill>
                <a:srgbClr val="2F511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 contourW="88900">
            <a:contourClr>
              <a:srgbClr val="2F51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214422"/>
            <a:ext cx="7572428" cy="221457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058278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F511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  Природное </a:t>
            </a:r>
            <a:r>
              <a:rPr lang="ru-RU" sz="4400" b="1" cap="none" spc="0" dirty="0" smtClean="0">
                <a:ln w="11430"/>
                <a:solidFill>
                  <a:srgbClr val="2F511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сообщество – 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rgbClr val="2F511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луг</a:t>
            </a:r>
            <a:endParaRPr lang="ru-RU" sz="4400" b="1" cap="none" spc="0" dirty="0">
              <a:ln w="11430"/>
              <a:solidFill>
                <a:srgbClr val="2F511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500990" cy="487890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 contourW="76200">
            <a:contourClr>
              <a:srgbClr val="2F511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 contourW="88900">
            <a:contourClr>
              <a:srgbClr val="2F51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2168780f82c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14290"/>
            <a:ext cx="6191293" cy="4429156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rgbClr val="2F511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7158" y="4714884"/>
            <a:ext cx="8429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2F5113"/>
                </a:solidFill>
                <a:latin typeface="Comic Sans MS" pitchFamily="66" charset="0"/>
              </a:rPr>
              <a:t>Лес не сплошной стеной тянется в лесной зоне. Вот деревья как бы остановились на границе, за которой началось большое открытое пространство, поросшее травой. Это  луг – целый ковёр разнообразных цветов.</a:t>
            </a:r>
            <a:endParaRPr lang="ru-RU" sz="2400" b="1" dirty="0">
              <a:solidFill>
                <a:srgbClr val="2F511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 contourW="88900">
            <a:contourClr>
              <a:srgbClr val="2F51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колокольчик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166665"/>
            <a:ext cx="2786082" cy="2476517"/>
          </a:xfrm>
          <a:prstGeom prst="wedgeEllipseCallout">
            <a:avLst>
              <a:gd name="adj1" fmla="val 63142"/>
              <a:gd name="adj2" fmla="val 34634"/>
            </a:avLst>
          </a:prstGeom>
          <a:scene3d>
            <a:camera prst="orthographicFront"/>
            <a:lightRig rig="threePt" dir="t"/>
          </a:scene3d>
          <a:sp3d contourW="76200">
            <a:contourClr>
              <a:srgbClr val="CC99FF"/>
            </a:contourClr>
          </a:sp3d>
        </p:spPr>
      </p:pic>
      <p:pic>
        <p:nvPicPr>
          <p:cNvPr id="17" name="Рисунок 16" descr="васильк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429000"/>
            <a:ext cx="3197786" cy="2864955"/>
          </a:xfrm>
          <a:prstGeom prst="wedgeEllipseCallout">
            <a:avLst>
              <a:gd name="adj1" fmla="val 47341"/>
              <a:gd name="adj2" fmla="val -34171"/>
            </a:avLst>
          </a:prstGeom>
          <a:scene3d>
            <a:camera prst="orthographicFront"/>
            <a:lightRig rig="threePt" dir="t"/>
          </a:scene3d>
          <a:sp3d contourW="76200">
            <a:contourClr>
              <a:srgbClr val="7030A0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571472" y="2214554"/>
            <a:ext cx="2393813" cy="8902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rgbClr val="CC99FF"/>
                </a:solidFill>
                <a:latin typeface="Comic Sans MS" pitchFamily="66" charset="0"/>
              </a:rPr>
              <a:t>колокольчик</a:t>
            </a:r>
            <a:endParaRPr lang="ru-RU" sz="2800" b="1" cap="none" spc="50" dirty="0">
              <a:ln w="11430"/>
              <a:solidFill>
                <a:srgbClr val="CC99FF"/>
              </a:solidFill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2910" y="5643578"/>
            <a:ext cx="2393813" cy="8902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7030A0"/>
                </a:solidFill>
                <a:latin typeface="Comic Sans MS" pitchFamily="66" charset="0"/>
              </a:rPr>
              <a:t>василёк</a:t>
            </a:r>
            <a:endParaRPr lang="ru-RU" sz="2800" b="1" cap="none" spc="50" dirty="0">
              <a:ln w="11430"/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0" name="Рисунок 19" descr="ромашки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29322" y="109010"/>
            <a:ext cx="3000396" cy="2605634"/>
          </a:xfrm>
          <a:prstGeom prst="wedgeEllipseCallout">
            <a:avLst>
              <a:gd name="adj1" fmla="val -48168"/>
              <a:gd name="adj2" fmla="val 32779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 contourW="76200">
            <a:contourClr>
              <a:schemeClr val="bg1"/>
            </a:contourClr>
          </a:sp3d>
        </p:spPr>
      </p:pic>
      <p:pic>
        <p:nvPicPr>
          <p:cNvPr id="21" name="Рисунок 20" descr="лютики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86445" y="3571876"/>
            <a:ext cx="3167085" cy="2714644"/>
          </a:xfrm>
          <a:prstGeom prst="wedgeEllipseCallout">
            <a:avLst>
              <a:gd name="adj1" fmla="val -45449"/>
              <a:gd name="adj2" fmla="val -37679"/>
            </a:avLst>
          </a:prstGeom>
          <a:scene3d>
            <a:camera prst="orthographicFront"/>
            <a:lightRig rig="threePt" dir="t"/>
          </a:scene3d>
          <a:sp3d contourW="76200">
            <a:contourClr>
              <a:srgbClr val="FFCC00"/>
            </a:contourClr>
          </a:sp3d>
        </p:spPr>
      </p:pic>
      <p:sp>
        <p:nvSpPr>
          <p:cNvPr id="22" name="Прямоугольник 21"/>
          <p:cNvSpPr/>
          <p:nvPr/>
        </p:nvSpPr>
        <p:spPr>
          <a:xfrm>
            <a:off x="6143636" y="2285992"/>
            <a:ext cx="2393813" cy="8902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chemeClr val="bg1"/>
                </a:solidFill>
                <a:latin typeface="Comic Sans MS" pitchFamily="66" charset="0"/>
              </a:rPr>
              <a:t>ромашка</a:t>
            </a:r>
            <a:endParaRPr lang="ru-RU" sz="2800" b="1" cap="none" spc="50" dirty="0">
              <a:ln w="11430"/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43636" y="5715016"/>
            <a:ext cx="2393813" cy="8902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CC00"/>
                </a:solidFill>
                <a:latin typeface="Comic Sans MS" pitchFamily="66" charset="0"/>
              </a:rPr>
              <a:t>лютик</a:t>
            </a:r>
            <a:endParaRPr lang="ru-RU" sz="2800" b="1" cap="none" spc="50" dirty="0">
              <a:ln w="11430"/>
              <a:solidFill>
                <a:srgbClr val="FFCC00"/>
              </a:solidFill>
              <a:latin typeface="Comic Sans MS" pitchFamily="66" charset="0"/>
            </a:endParaRPr>
          </a:p>
        </p:txBody>
      </p:sp>
      <p:pic>
        <p:nvPicPr>
          <p:cNvPr id="24" name="Рисунок 23" descr="4656b2df8cd7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86116" y="1500174"/>
            <a:ext cx="2762256" cy="3264066"/>
          </a:xfrm>
          <a:prstGeom prst="ellipse">
            <a:avLst/>
          </a:prstGeom>
          <a:scene3d>
            <a:camera prst="orthographicFront"/>
            <a:lightRig rig="threePt" dir="t"/>
          </a:scene3d>
          <a:sp3d contourW="76200">
            <a:contourClr>
              <a:srgbClr val="AA72D4"/>
            </a:contourClr>
          </a:sp3d>
        </p:spPr>
      </p:pic>
      <p:sp>
        <p:nvSpPr>
          <p:cNvPr id="25" name="Прямоугольник 24"/>
          <p:cNvSpPr/>
          <p:nvPr/>
        </p:nvSpPr>
        <p:spPr>
          <a:xfrm>
            <a:off x="3357554" y="714356"/>
            <a:ext cx="2393813" cy="8902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2F5113"/>
                </a:solidFill>
                <a:latin typeface="Comic Sans MS" pitchFamily="66" charset="0"/>
              </a:rPr>
              <a:t>луг</a:t>
            </a:r>
            <a:endParaRPr lang="ru-RU" sz="4000" b="1" cap="none" spc="50" dirty="0">
              <a:ln w="11430"/>
              <a:solidFill>
                <a:srgbClr val="2F511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</a:gradFill>
          <a:scene3d>
            <a:camera prst="orthographicFront"/>
            <a:lightRig rig="threePt" dir="t"/>
          </a:scene3d>
          <a:sp3d contourW="88900">
            <a:contourClr>
              <a:srgbClr val="2F51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3980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14290"/>
            <a:ext cx="6910712" cy="432413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 contourW="76200">
            <a:contourClr>
              <a:srgbClr val="2F511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42976" y="4643446"/>
            <a:ext cx="707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2F5113"/>
                </a:solidFill>
                <a:latin typeface="Comic Sans MS" pitchFamily="66" charset="0"/>
              </a:rPr>
              <a:t>Но сельский житель, которому надо кормить домашний скот, на такой луг и не взглянет. Травы здесь малопитательные, а порой и ядовитые, и хорошего сена они не дадут.</a:t>
            </a:r>
            <a:endParaRPr lang="ru-RU" sz="2400" b="1" dirty="0">
              <a:solidFill>
                <a:srgbClr val="2F511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</a:gradFill>
          <a:scene3d>
            <a:camera prst="orthographicFront"/>
            <a:lightRig rig="threePt" dir="t"/>
          </a:scene3d>
          <a:sp3d contourW="88900">
            <a:contourClr>
              <a:srgbClr val="2F51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foto1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85728"/>
            <a:ext cx="6072230" cy="455175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 contourW="76200">
            <a:contourClr>
              <a:srgbClr val="2F511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85852" y="5286388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F5113"/>
                </a:solidFill>
                <a:latin typeface="Comic Sans MS" pitchFamily="66" charset="0"/>
              </a:rPr>
              <a:t>Он будет искать в долинах рек луг с ценными злаковыми кормовыми травами: мятликом, тимофеевкой, лисохвостом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72198" y="5786454"/>
            <a:ext cx="26629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тимофеевка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428660" y="357166"/>
            <a:ext cx="26629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лисохвост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</a:gradFill>
          <a:scene3d>
            <a:camera prst="orthographicFront"/>
            <a:lightRig rig="threePt" dir="t"/>
          </a:scene3d>
          <a:sp3d contourW="88900">
            <a:contourClr>
              <a:srgbClr val="2F51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лисохвост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214290"/>
            <a:ext cx="2571768" cy="3143272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rgbClr val="2F5113"/>
            </a:contourClr>
          </a:sp3d>
        </p:spPr>
      </p:pic>
      <p:pic>
        <p:nvPicPr>
          <p:cNvPr id="17" name="Рисунок 16" descr="лисохвост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714356"/>
            <a:ext cx="1714512" cy="2500330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rgbClr val="2F5113"/>
            </a:contourClr>
          </a:sp3d>
        </p:spPr>
      </p:pic>
      <p:pic>
        <p:nvPicPr>
          <p:cNvPr id="18" name="Рисунок 17" descr="мятлик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6314" y="214291"/>
            <a:ext cx="2428892" cy="3143271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rgbClr val="2F5113"/>
            </a:contourClr>
          </a:sp3d>
        </p:spPr>
      </p:pic>
      <p:pic>
        <p:nvPicPr>
          <p:cNvPr id="19" name="Рисунок 18" descr="мятлик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785794"/>
            <a:ext cx="1428760" cy="2500330"/>
          </a:xfrm>
          <a:prstGeom prst="ellipse">
            <a:avLst/>
          </a:prstGeom>
          <a:scene3d>
            <a:camera prst="orthographicFront"/>
            <a:lightRig rig="threePt" dir="t"/>
          </a:scene3d>
          <a:sp3d contourW="76200">
            <a:contourClr>
              <a:srgbClr val="2F5113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6215074" y="3786190"/>
            <a:ext cx="26629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F511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мятлик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2F5113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3571876"/>
            <a:ext cx="26629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F511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лисохвост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2F5113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11" name="Рисунок 10" descr="timofeevka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28596" y="4143380"/>
            <a:ext cx="3714744" cy="2474948"/>
          </a:xfrm>
          <a:prstGeom prst="rect">
            <a:avLst/>
          </a:prstGeom>
          <a:scene3d>
            <a:camera prst="orthographicFront"/>
            <a:lightRig rig="threePt" dir="t"/>
          </a:scene3d>
          <a:sp3d contourW="76200">
            <a:contourClr>
              <a:schemeClr val="bg2">
                <a:lumMod val="50000"/>
              </a:schemeClr>
            </a:contourClr>
          </a:sp3d>
        </p:spPr>
      </p:pic>
      <p:pic>
        <p:nvPicPr>
          <p:cNvPr id="14" name="Рисунок 13" descr="тимофеевк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9058" y="3857628"/>
            <a:ext cx="2152313" cy="2690392"/>
          </a:xfrm>
          <a:prstGeom prst="ellipse">
            <a:avLst/>
          </a:prstGeom>
          <a:scene3d>
            <a:camera prst="orthographicFront"/>
            <a:lightRig rig="threePt" dir="t"/>
          </a:scene3d>
          <a:sp3d contourW="76200">
            <a:contourClr>
              <a:schemeClr val="bg2">
                <a:lumMod val="50000"/>
              </a:schemeClr>
            </a:contourClr>
          </a:sp3d>
        </p:spPr>
      </p:pic>
      <p:sp>
        <p:nvSpPr>
          <p:cNvPr id="21" name="Прямоугольник 20"/>
          <p:cNvSpPr/>
          <p:nvPr/>
        </p:nvSpPr>
        <p:spPr>
          <a:xfrm>
            <a:off x="5786446" y="6072206"/>
            <a:ext cx="26629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F511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тимофеевка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2F5113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</a:gradFill>
          <a:scene3d>
            <a:camera prst="orthographicFront"/>
            <a:lightRig rig="threePt" dir="t"/>
          </a:scene3d>
          <a:sp3d contourW="88900">
            <a:contourClr>
              <a:srgbClr val="2F51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2008080705595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98971" y="214290"/>
            <a:ext cx="6162970" cy="442915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 contourW="76200">
            <a:contourClr>
              <a:srgbClr val="2F511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00166" y="5143512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2F5113"/>
                </a:solidFill>
                <a:latin typeface="Comic Sans MS" pitchFamily="66" charset="0"/>
              </a:rPr>
              <a:t>Такой луг имеет изумрудно-зелёный цвет, на котором пятнами выделяются клевер, мышиный горошек и чина.</a:t>
            </a:r>
            <a:endParaRPr lang="ru-RU" sz="2400" b="1" dirty="0">
              <a:solidFill>
                <a:srgbClr val="2F511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236</TotalTime>
  <Words>388</Words>
  <Application>Microsoft Office PowerPoint</Application>
  <PresentationFormat>Экран (4:3)</PresentationFormat>
  <Paragraphs>41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сообщества</dc:title>
  <dc:creator>Дашкевич</dc:creator>
  <cp:lastModifiedBy>User</cp:lastModifiedBy>
  <cp:revision>41</cp:revision>
  <dcterms:created xsi:type="dcterms:W3CDTF">2009-02-19T08:32:38Z</dcterms:created>
  <dcterms:modified xsi:type="dcterms:W3CDTF">2011-05-28T14:05:00Z</dcterms:modified>
</cp:coreProperties>
</file>