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66" r:id="rId2"/>
    <p:sldId id="257" r:id="rId3"/>
    <p:sldId id="256" r:id="rId4"/>
    <p:sldId id="258" r:id="rId5"/>
    <p:sldId id="267" r:id="rId6"/>
    <p:sldId id="259" r:id="rId7"/>
    <p:sldId id="261" r:id="rId8"/>
    <p:sldId id="260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0005C-1CB1-4980-8B84-1F1223EF4EF4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B654C-65A1-4B4E-AE44-F318ADC45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03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139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405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871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89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464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344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631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18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179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88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18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B654C-65A1-4B4E-AE44-F318ADC4546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573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EC60F4F9-05E8-4ED4-A467-61E460C07A99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93AD49-9157-405B-AAD1-B8F41FB785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25435-3B63-4952-9A4A-AFF1154E971B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59808-D5C2-47E4-A0EA-57F79C5FA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39521-BCC5-4AD3-B558-675C2DE21747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98CA-7B9D-499E-A364-42A878AAE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08F88-112C-4DE6-B7D2-DE1F0EFB79A6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3D248-4417-40F0-AE36-14CA8B4FF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C1566-D93E-4BCB-B324-992DFA8BA6AB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84C6-98D2-48A4-B6AF-8D44EFD2EE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4594-DEC1-4BF5-B465-FCF86B3E9B9B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B0CF-F7E6-4680-B375-B66A638459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BA9C1-C603-4A53-B400-AD79A8EF0488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B4230CF-AD3C-4D12-9285-326F68091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6954-C6F7-421A-B5C4-715BC7CE5916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41747-EC09-42B5-9C50-D0AEBAE40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350B9-5C8B-44D0-A068-16D3BD64FBD7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4867E-6FED-48CB-98CC-D98F4A360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98BF141-3E59-49E5-9885-C35A9F6B0700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8319979-D5D3-4CD9-9BFB-26993A932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E256928-F966-49B1-8D99-BCC8735F707B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32B99C4F-DE26-4B74-8BF8-535BC40D6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5331B34-8635-46E9-9021-3757BE93F00E}" type="datetimeFigureOut">
              <a:rPr lang="ru-RU"/>
              <a:pPr>
                <a:defRPr/>
              </a:pPr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9CDDD317-CDEF-4852-8D88-B7D32DF83D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36" r:id="rId4"/>
    <p:sldLayoutId id="2147483744" r:id="rId5"/>
    <p:sldLayoutId id="2147483737" r:id="rId6"/>
    <p:sldLayoutId id="2147483738" r:id="rId7"/>
    <p:sldLayoutId id="2147483745" r:id="rId8"/>
    <p:sldLayoutId id="2147483746" r:id="rId9"/>
    <p:sldLayoutId id="2147483739" r:id="rId10"/>
    <p:sldLayoutId id="214748374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07F6D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07F6D"/>
          </a:solidFill>
          <a:latin typeface="Calibri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07F6D"/>
          </a:solidFill>
          <a:latin typeface="Calibri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07F6D"/>
          </a:solidFill>
          <a:latin typeface="Calibri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07F6D"/>
          </a:solidFill>
          <a:latin typeface="Calibri" pitchFamily="34" charset="0"/>
        </a:defRPr>
      </a:lvl5pPr>
      <a:lvl6pPr marL="9413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07F6D"/>
          </a:solidFill>
          <a:latin typeface="Calibri" pitchFamily="34" charset="0"/>
        </a:defRPr>
      </a:lvl6pPr>
      <a:lvl7pPr marL="13985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07F6D"/>
          </a:solidFill>
          <a:latin typeface="Calibri" pitchFamily="34" charset="0"/>
        </a:defRPr>
      </a:lvl7pPr>
      <a:lvl8pPr marL="18557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07F6D"/>
          </a:solidFill>
          <a:latin typeface="Calibri" pitchFamily="34" charset="0"/>
        </a:defRPr>
      </a:lvl8pPr>
      <a:lvl9pPr marL="2312988" indent="-484188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07F6D"/>
          </a:solidFill>
          <a:latin typeface="Calibri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DE9E95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68288"/>
            <a:ext cx="8229600" cy="101758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Гражданская война </a:t>
            </a:r>
            <a:endParaRPr lang="ru-RU" dirty="0"/>
          </a:p>
        </p:txBody>
      </p:sp>
      <p:sp>
        <p:nvSpPr>
          <p:cNvPr id="8195" name="Прямоугольник 5"/>
          <p:cNvSpPr>
            <a:spLocks noChangeArrowheads="1"/>
          </p:cNvSpPr>
          <p:nvPr/>
        </p:nvSpPr>
        <p:spPr bwMode="auto">
          <a:xfrm>
            <a:off x="214313" y="1428750"/>
            <a:ext cx="3071812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Гражданская война -  это организованная вооружённая борьба за государственную власть между классами и социальными группами внутри страны, наиболее острая форма классовой борьбы.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pic>
        <p:nvPicPr>
          <p:cNvPr id="8196" name="Picture 5" descr="big_pic_0642-IMG_52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1571625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5400" b="1" smtClean="0">
                <a:latin typeface="Monotype Corsiva" pitchFamily="66" charset="0"/>
              </a:rPr>
              <a:t>Март 1919 – Март 1920гг.</a:t>
            </a:r>
            <a:endParaRPr lang="ru-RU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ru-RU" smtClean="0"/>
              <a:t>3 </a:t>
            </a:r>
            <a:r>
              <a:rPr lang="ru-RU" b="1" smtClean="0"/>
              <a:t>июля </a:t>
            </a:r>
            <a:r>
              <a:rPr lang="ru-RU" smtClean="0"/>
              <a:t>— Московская директива Деникина. Осенью Южный фронт становится главным.</a:t>
            </a:r>
          </a:p>
          <a:p>
            <a:pPr eaLnBrk="1" hangingPunct="1">
              <a:defRPr/>
            </a:pPr>
            <a:r>
              <a:rPr lang="ru-RU" b="1" smtClean="0"/>
              <a:t>11 октября — 18 ноября — </a:t>
            </a:r>
            <a:r>
              <a:rPr lang="ru-RU" smtClean="0"/>
              <a:t>контрнаступление Красной Армии, которое продолжено действиями Южного и Юго-Восточного фронтов. Остатки Деникинских войск укрылись в Крыму.</a:t>
            </a:r>
            <a:br>
              <a:rPr lang="ru-RU" smtClean="0"/>
            </a:br>
            <a:r>
              <a:rPr lang="ru-RU" b="1" smtClean="0"/>
              <a:t>4.04.1920 г. </a:t>
            </a:r>
            <a:r>
              <a:rPr lang="ru-RU" smtClean="0"/>
              <a:t>Деникин объявил своим</a:t>
            </a:r>
            <a:br>
              <a:rPr lang="ru-RU" smtClean="0"/>
            </a:br>
            <a:r>
              <a:rPr lang="ru-RU" smtClean="0"/>
              <a:t>преемником Врангеля и покинул Россию	</a:t>
            </a:r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6600" b="1" smtClean="0">
                <a:latin typeface="Monotype Corsiva" pitchFamily="66" charset="0"/>
              </a:rPr>
              <a:t>Апрель – ноябрь 1920г.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ru-RU" b="1" smtClean="0"/>
              <a:t>25.04 — 18.10.1920 г. </a:t>
            </a:r>
            <a:r>
              <a:rPr lang="ru-RU" smtClean="0"/>
              <a:t>— советско-польская война. Действия Западного (Тухачевский) и Юго-Западного (Егоров) фронтов. Освобождение Украины, наступления по расходящимся направлениям на Варшаву и Львов. </a:t>
            </a:r>
          </a:p>
          <a:p>
            <a:pPr eaLnBrk="1" hangingPunct="1">
              <a:defRPr/>
            </a:pPr>
            <a:r>
              <a:rPr lang="ru-RU" b="1" smtClean="0"/>
              <a:t>18.03.1921 г. </a:t>
            </a:r>
            <a:r>
              <a:rPr lang="ru-RU" smtClean="0"/>
              <a:t>— мирный договор в Риге. Западная Украина и Западная Белоруссия отошли к Польше. </a:t>
            </a:r>
            <a:r>
              <a:rPr lang="ru-RU" b="1" smtClean="0"/>
              <a:t>Апрель — ноябрь </a:t>
            </a:r>
            <a:r>
              <a:rPr lang="ru-RU" smtClean="0"/>
              <a:t>— разгром войск Врангеля в Крыму. Штурм Перекопа. Бегство белых из Крыма — первая волна эмиграции (около 100 тыс. человек)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6000" b="1" smtClean="0">
                <a:latin typeface="Monotype Corsiva" pitchFamily="66" charset="0"/>
              </a:rPr>
              <a:t>1921 -1922гг.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ru-RU" smtClean="0"/>
              <a:t>Завершение Гражданской войны на окраинах России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smtClean="0">
                <a:latin typeface="Monotype Corsiva" pitchFamily="66" charset="0"/>
              </a:rPr>
              <a:t>Причины гражданской войны</a:t>
            </a:r>
          </a:p>
        </p:txBody>
      </p:sp>
      <p:sp>
        <p:nvSpPr>
          <p:cNvPr id="8195" name="Содержимое 4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smtClean="0">
                <a:latin typeface="Monotype Corsiva" pitchFamily="66" charset="0"/>
              </a:rPr>
              <a:t>Борьба буржуазии и помещиков за власть и собственность против пришедших к власти в октябре 1917г.  Большевиков и их социальной опоры – пролетариата и беднейшего крестьянства.</a:t>
            </a:r>
          </a:p>
          <a:p>
            <a:pPr eaLnBrk="1" hangingPunct="1">
              <a:defRPr/>
            </a:pPr>
            <a:r>
              <a:rPr lang="ru-RU" smtClean="0">
                <a:latin typeface="Monotype Corsiva" pitchFamily="66" charset="0"/>
              </a:rPr>
              <a:t>Крах демократической альтернативы после разгрома Учредительного собрания.</a:t>
            </a:r>
          </a:p>
          <a:p>
            <a:pPr eaLnBrk="1" hangingPunct="1">
              <a:defRPr/>
            </a:pPr>
            <a:r>
              <a:rPr lang="ru-RU" smtClean="0">
                <a:latin typeface="Monotype Corsiva" pitchFamily="66" charset="0"/>
              </a:rPr>
              <a:t>Брестский мир и его последствия.</a:t>
            </a:r>
          </a:p>
          <a:p>
            <a:pPr eaLnBrk="1" hangingPunct="1">
              <a:defRPr/>
            </a:pPr>
            <a:r>
              <a:rPr lang="ru-RU" smtClean="0">
                <a:latin typeface="Monotype Corsiva" pitchFamily="66" charset="0"/>
              </a:rPr>
              <a:t>Экономическая политика большевиков в деревне  весной – летом 1918г.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8786813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   </a:t>
            </a:r>
            <a:r>
              <a:rPr lang="ru-RU" b="1" u="sng" dirty="0" smtClean="0">
                <a:solidFill>
                  <a:schemeClr val="tx1"/>
                </a:solidFill>
                <a:latin typeface="Monotype Corsiva" pitchFamily="66" charset="0"/>
              </a:rPr>
              <a:t>Точки зрения на начало войны: </a:t>
            </a:r>
            <a:endParaRPr lang="ru-RU" b="1" u="sng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500" y="2928938"/>
            <a:ext cx="8143875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Октябрь 1917 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Установление советской власти  в Петрограде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71500" y="4071938"/>
            <a:ext cx="8215313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Июнь 1918г.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Мятеж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белочехов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 создание военных фронтов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71500" y="5214938"/>
            <a:ext cx="8286750" cy="1214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1920г.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Начало подъема крестьянского и рабочего забастовочного движения против большевистской политики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71500" y="1714500"/>
            <a:ext cx="8143875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Февраль 1917г.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Свержение монархии. «Скрытая» форма гражданской войны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28"/>
            <a:ext cx="8715404" cy="156212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Противники красных в начале гражданской    войны</a:t>
            </a:r>
          </a:p>
        </p:txBody>
      </p:sp>
      <p:sp>
        <p:nvSpPr>
          <p:cNvPr id="11267" name="Текст 3"/>
          <p:cNvSpPr>
            <a:spLocks noGrp="1"/>
          </p:cNvSpPr>
          <p:nvPr>
            <p:ph type="body" idx="4294967295"/>
          </p:nvPr>
        </p:nvSpPr>
        <p:spPr>
          <a:xfrm>
            <a:off x="0" y="1855788"/>
            <a:ext cx="4040188" cy="658812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Monotype Corsiva" pitchFamily="66" charset="0"/>
              </a:rPr>
              <a:t>Социальные силы</a:t>
            </a:r>
          </a:p>
        </p:txBody>
      </p:sp>
      <p:sp>
        <p:nvSpPr>
          <p:cNvPr id="11268" name="Содержимое 4"/>
          <p:cNvSpPr>
            <a:spLocks noGrp="1"/>
          </p:cNvSpPr>
          <p:nvPr>
            <p:ph sz="quarter" idx="4294967295"/>
          </p:nvPr>
        </p:nvSpPr>
        <p:spPr>
          <a:xfrm>
            <a:off x="0" y="2514600"/>
            <a:ext cx="4040188" cy="3846513"/>
          </a:xfrm>
        </p:spPr>
        <p:txBody>
          <a:bodyPr/>
          <a:lstStyle/>
          <a:p>
            <a:pPr eaLnBrk="1" hangingPunct="1"/>
            <a:r>
              <a:rPr lang="ru-RU" sz="2800" b="1" u="sng" smtClean="0">
                <a:latin typeface="Monotype Corsiva" pitchFamily="66" charset="0"/>
              </a:rPr>
              <a:t>Буржуазия</a:t>
            </a:r>
          </a:p>
          <a:p>
            <a:pPr eaLnBrk="1" hangingPunct="1"/>
            <a:r>
              <a:rPr lang="ru-RU" sz="2800" b="1" u="sng" smtClean="0">
                <a:latin typeface="Monotype Corsiva" pitchFamily="66" charset="0"/>
              </a:rPr>
              <a:t>Помещики</a:t>
            </a:r>
          </a:p>
          <a:p>
            <a:pPr eaLnBrk="1" hangingPunct="1"/>
            <a:r>
              <a:rPr lang="ru-RU" sz="2800" b="1" u="sng" smtClean="0">
                <a:latin typeface="Monotype Corsiva" pitchFamily="66" charset="0"/>
              </a:rPr>
              <a:t>Часть офицерства</a:t>
            </a:r>
          </a:p>
          <a:p>
            <a:pPr eaLnBrk="1" hangingPunct="1"/>
            <a:r>
              <a:rPr lang="ru-RU" sz="2800" b="1" u="sng" smtClean="0">
                <a:latin typeface="Monotype Corsiva" pitchFamily="66" charset="0"/>
              </a:rPr>
              <a:t>Часть интеллигенции</a:t>
            </a:r>
          </a:p>
          <a:p>
            <a:pPr eaLnBrk="1" hangingPunct="1"/>
            <a:r>
              <a:rPr lang="ru-RU" sz="2800" b="1" u="sng" smtClean="0">
                <a:latin typeface="Monotype Corsiva" pitchFamily="66" charset="0"/>
              </a:rPr>
              <a:t>Зажиточное и среднее крестьянство</a:t>
            </a:r>
          </a:p>
          <a:p>
            <a:pPr eaLnBrk="1" hangingPunct="1"/>
            <a:r>
              <a:rPr lang="ru-RU" sz="2800" b="1" u="sng" smtClean="0">
                <a:latin typeface="Monotype Corsiva" pitchFamily="66" charset="0"/>
              </a:rPr>
              <a:t>Часть пролетариата</a:t>
            </a:r>
          </a:p>
        </p:txBody>
      </p:sp>
      <p:sp>
        <p:nvSpPr>
          <p:cNvPr id="11269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5102225" y="1860550"/>
            <a:ext cx="4041775" cy="654050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Monotype Corsiva" pitchFamily="66" charset="0"/>
              </a:rPr>
              <a:t>Политические силы</a:t>
            </a:r>
          </a:p>
        </p:txBody>
      </p:sp>
      <p:sp>
        <p:nvSpPr>
          <p:cNvPr id="11270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5102225" y="2514600"/>
            <a:ext cx="4041775" cy="3846513"/>
          </a:xfrm>
        </p:spPr>
        <p:txBody>
          <a:bodyPr/>
          <a:lstStyle/>
          <a:p>
            <a:pPr eaLnBrk="1" hangingPunct="1"/>
            <a:r>
              <a:rPr lang="ru-RU" sz="4000" b="1" u="sng" smtClean="0">
                <a:latin typeface="Monotype Corsiva" pitchFamily="66" charset="0"/>
              </a:rPr>
              <a:t>Монархисты</a:t>
            </a:r>
          </a:p>
          <a:p>
            <a:pPr eaLnBrk="1" hangingPunct="1"/>
            <a:r>
              <a:rPr lang="ru-RU" sz="4000" b="1" u="sng" smtClean="0">
                <a:latin typeface="Monotype Corsiva" pitchFamily="66" charset="0"/>
              </a:rPr>
              <a:t>Либералы</a:t>
            </a:r>
          </a:p>
          <a:p>
            <a:pPr eaLnBrk="1" hangingPunct="1"/>
            <a:r>
              <a:rPr lang="ru-RU" sz="4000" b="1" u="sng" smtClean="0">
                <a:latin typeface="Monotype Corsiva" pitchFamily="66" charset="0"/>
              </a:rPr>
              <a:t>Меньшевики</a:t>
            </a:r>
          </a:p>
          <a:p>
            <a:pPr eaLnBrk="1" hangingPunct="1"/>
            <a:r>
              <a:rPr lang="ru-RU" sz="4000" b="1" u="sng" smtClean="0">
                <a:latin typeface="Monotype Corsiva" pitchFamily="66" charset="0"/>
              </a:rPr>
              <a:t>Правые эсеры</a:t>
            </a:r>
          </a:p>
          <a:p>
            <a:pPr eaLnBrk="1" hangingPunct="1"/>
            <a:r>
              <a:rPr lang="ru-RU" sz="4000" b="1" u="sng" smtClean="0">
                <a:latin typeface="Monotype Corsiva" pitchFamily="66" charset="0"/>
              </a:rPr>
              <a:t>Левые эсеры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68288"/>
            <a:ext cx="8229600" cy="139858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Интервенция</a:t>
            </a:r>
            <a:endParaRPr lang="ru-RU" dirty="0"/>
          </a:p>
        </p:txBody>
      </p:sp>
      <p:pic>
        <p:nvPicPr>
          <p:cNvPr id="12291" name="Picture 5" descr="2_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357313"/>
            <a:ext cx="44196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Прямоугольник 4"/>
          <p:cNvSpPr>
            <a:spLocks noChangeArrowheads="1"/>
          </p:cNvSpPr>
          <p:nvPr/>
        </p:nvSpPr>
        <p:spPr bwMode="auto">
          <a:xfrm>
            <a:off x="285750" y="1500188"/>
            <a:ext cx="392906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Интерве́нция (лат. interventio — вмешательство) — военное, политическое или экономическое вмешательство одного или нескольких государств во внутренние дела другой страны, нарушающее её суверенитет.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6600" smtClean="0">
                <a:latin typeface="Monotype Corsiva" pitchFamily="66" charset="0"/>
              </a:rPr>
              <a:t>Интервеция</a:t>
            </a:r>
            <a:r>
              <a:rPr lang="ru-RU" sz="4000" smtClean="0">
                <a:latin typeface="Monotype Corsiva" pitchFamily="66" charset="0"/>
              </a:rPr>
              <a:t/>
            </a:r>
            <a:br>
              <a:rPr lang="ru-RU" sz="4000" smtClean="0">
                <a:latin typeface="Monotype Corsiva" pitchFamily="66" charset="0"/>
              </a:rPr>
            </a:br>
            <a:r>
              <a:rPr lang="ru-RU" sz="4000" smtClean="0">
                <a:latin typeface="Monotype Corsiva" pitchFamily="66" charset="0"/>
              </a:rPr>
              <a:t>Цели интервентов:</a:t>
            </a:r>
            <a:endParaRPr lang="ru-RU" sz="6600" smtClean="0">
              <a:latin typeface="Monotype Corsiva" pitchFamily="66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Участие в подавлении российской революции и свержении большевистского правительства, помощь противникам большевиков.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Предотвращение экономических потерь (последствия национализации собственности, возможные финансовые потери, связанные с отказом выплачивать долги), захват географических зон влияния.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Ослабление России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571744"/>
            <a:ext cx="4286280" cy="340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8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latin typeface="Monotype Corsiva" pitchFamily="66" charset="0"/>
              </a:rPr>
              <a:t>Основные события гражданской войны:</a:t>
            </a:r>
            <a:br>
              <a:rPr lang="ru-RU" sz="3600" b="1" dirty="0" smtClean="0">
                <a:latin typeface="Monotype Corsiva" pitchFamily="66" charset="0"/>
              </a:rPr>
            </a:br>
            <a:r>
              <a:rPr lang="ru-RU" sz="3600" b="1" dirty="0" smtClean="0">
                <a:latin typeface="Monotype Corsiva" pitchFamily="66" charset="0"/>
              </a:rPr>
              <a:t>Ноябрь 1918 – Март1919гг.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ru-RU" smtClean="0"/>
              <a:t>Активизация интервенции в связи с окончанием Первой мировой войны. Борьба с интервентами, начало вывода их войск с Юга Украины. Установление советской власти на территориях, освобожденных от немецких войск. Основной фронт - </a:t>
            </a:r>
            <a:r>
              <a:rPr lang="ru-RU" b="1" smtClean="0"/>
              <a:t>Южный. </a:t>
            </a:r>
          </a:p>
          <a:p>
            <a:pPr eaLnBrk="1" hangingPunct="1">
              <a:defRPr/>
            </a:pPr>
            <a:r>
              <a:rPr lang="ru-RU" b="1" smtClean="0"/>
              <a:t>Январь - </a:t>
            </a:r>
            <a:r>
              <a:rPr lang="ru-RU" smtClean="0"/>
              <a:t>победа над войсками Краснова, Донская армия вливается в состав Вооруженных сил Юга России под командованием Деникина. </a:t>
            </a:r>
          </a:p>
          <a:p>
            <a:pPr eaLnBrk="1" hangingPunct="1">
              <a:defRPr/>
            </a:pPr>
            <a:r>
              <a:rPr lang="ru-RU" b="1" smtClean="0"/>
              <a:t>18.11.1918 г. </a:t>
            </a:r>
            <a:r>
              <a:rPr lang="ru-RU" smtClean="0"/>
              <a:t>— колчаковский переворот — свержение Директории. Колчак — верховный правитель России.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6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28588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5300" b="1" dirty="0" smtClean="0">
                <a:latin typeface="Monotype Corsiva" pitchFamily="66" charset="0"/>
              </a:rPr>
              <a:t>Май – Ноябрь 1918г.</a:t>
            </a:r>
            <a:r>
              <a:rPr lang="ru-RU" sz="38200" b="1" dirty="0" smtClean="0">
                <a:latin typeface="Monotype Corsiva" pitchFamily="66" charset="0"/>
              </a:rPr>
              <a:t/>
            </a:r>
            <a:br>
              <a:rPr lang="ru-RU" sz="38200" b="1" dirty="0" smtClean="0">
                <a:latin typeface="Monotype Corsiva" pitchFamily="66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13800" b="1" dirty="0" smtClean="0">
              <a:latin typeface="Monotype Corsiva" pitchFamily="66" charset="0"/>
            </a:endParaRPr>
          </a:p>
        </p:txBody>
      </p:sp>
      <p:sp>
        <p:nvSpPr>
          <p:cNvPr id="13315" name="Содержимое 3"/>
          <p:cNvSpPr>
            <a:spLocks noGrp="1"/>
          </p:cNvSpPr>
          <p:nvPr>
            <p:ph idx="1"/>
          </p:nvPr>
        </p:nvSpPr>
        <p:spPr>
          <a:xfrm>
            <a:off x="214313" y="1643063"/>
            <a:ext cx="8786812" cy="485775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sz="2400" b="1" dirty="0" smtClean="0"/>
              <a:t>Восток: </a:t>
            </a:r>
            <a:r>
              <a:rPr lang="ru-RU" sz="2400" dirty="0" smtClean="0"/>
              <a:t>25 мая — выступление Чехословацкого корпуса. Юг — формирование и первые боевые действия Добровольческой армии (</a:t>
            </a:r>
            <a:r>
              <a:rPr lang="ru-RU" sz="2400" dirty="0" err="1" smtClean="0"/>
              <a:t>Каледин</a:t>
            </a:r>
            <a:r>
              <a:rPr lang="ru-RU" sz="2400" dirty="0" smtClean="0"/>
              <a:t>     Корнилов — Деникин) </a:t>
            </a:r>
            <a:r>
              <a:rPr lang="ru-RU" sz="2400" i="1" dirty="0" smtClean="0"/>
              <a:t>— </a:t>
            </a:r>
            <a:r>
              <a:rPr lang="ru-RU" sz="2400" dirty="0" smtClean="0"/>
              <a:t>захват </a:t>
            </a:r>
            <a:r>
              <a:rPr lang="ru-RU" sz="2400" dirty="0" err="1" smtClean="0"/>
              <a:t>Екатеринодара</a:t>
            </a:r>
            <a:r>
              <a:rPr lang="ru-RU" sz="2400" dirty="0" smtClean="0"/>
              <a:t>, наступление Крас­нова на Царицын, захват казаками </a:t>
            </a:r>
            <a:r>
              <a:rPr lang="ru-RU" sz="2400" dirty="0" err="1" smtClean="0"/>
              <a:t>Дутова</a:t>
            </a:r>
            <a:r>
              <a:rPr lang="ru-RU" sz="2400" dirty="0" smtClean="0"/>
              <a:t> Оренбурга. </a:t>
            </a:r>
          </a:p>
          <a:p>
            <a:pPr eaLnBrk="1" hangingPunct="1">
              <a:defRPr/>
            </a:pPr>
            <a:r>
              <a:rPr lang="ru-RU" sz="2400" b="1" dirty="0" smtClean="0"/>
              <a:t>Запад : </a:t>
            </a:r>
            <a:r>
              <a:rPr lang="ru-RU" sz="2400" dirty="0" smtClean="0"/>
              <a:t>нарушение условий Брестского мира Германией, оккупация Бессарабии Румынией.</a:t>
            </a:r>
          </a:p>
          <a:p>
            <a:pPr eaLnBrk="1" hangingPunct="1">
              <a:defRPr/>
            </a:pPr>
            <a:r>
              <a:rPr lang="ru-RU" sz="2400" b="1" dirty="0" smtClean="0"/>
              <a:t>Север : </a:t>
            </a:r>
            <a:r>
              <a:rPr lang="ru-RU" sz="2400" dirty="0" smtClean="0"/>
              <a:t>десант Антанты. К сентябрю большевики контролируют только четверть территории России. Главный фронт  - </a:t>
            </a:r>
            <a:r>
              <a:rPr lang="ru-RU" sz="2400" b="1" dirty="0" smtClean="0"/>
              <a:t>Восточный.</a:t>
            </a:r>
            <a:endParaRPr lang="ru-RU" sz="2400" dirty="0" smtClean="0"/>
          </a:p>
          <a:p>
            <a:pPr eaLnBrk="1" hangingPunct="1">
              <a:defRPr/>
            </a:pPr>
            <a:r>
              <a:rPr lang="ru-RU" sz="2400" b="1" dirty="0" smtClean="0"/>
              <a:t>Август : </a:t>
            </a:r>
            <a:r>
              <a:rPr lang="ru-RU" sz="2400" dirty="0" smtClean="0"/>
              <a:t>начало наступления на Восточном фронте</a:t>
            </a:r>
          </a:p>
          <a:p>
            <a:pPr eaLnBrk="1" hangingPunct="1">
              <a:defRPr/>
            </a:pPr>
            <a:r>
              <a:rPr lang="ru-RU" sz="2400" b="1" dirty="0"/>
              <a:t>С</a:t>
            </a:r>
            <a:r>
              <a:rPr lang="ru-RU" sz="2400" b="1" dirty="0" smtClean="0"/>
              <a:t>ентябрь  - октябрь:  </a:t>
            </a:r>
            <a:r>
              <a:rPr lang="ru-RU" sz="2400" dirty="0" smtClean="0"/>
              <a:t>взяты Казань, Симбирск, Самара. Оборона Царицына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6429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800" b="1" smtClean="0">
                <a:latin typeface="Monotype Corsiva" pitchFamily="66" charset="0"/>
              </a:rPr>
              <a:t>Март 1919 – Март 1920гг.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715375" cy="56435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ru-RU" b="1" smtClean="0"/>
              <a:t>Весна — лето: </a:t>
            </a:r>
            <a:r>
              <a:rPr lang="ru-RU" smtClean="0"/>
              <a:t>главный фронт — </a:t>
            </a:r>
            <a:r>
              <a:rPr lang="ru-RU" b="1" smtClean="0"/>
              <a:t>Восточный </a:t>
            </a:r>
            <a:r>
              <a:rPr lang="ru-RU" smtClean="0"/>
              <a:t>(массовая армия Колчака — свыше 300 тыс. человек).</a:t>
            </a:r>
          </a:p>
          <a:p>
            <a:pPr eaLnBrk="1" hangingPunct="1">
              <a:defRPr/>
            </a:pPr>
            <a:r>
              <a:rPr lang="ru-RU" b="1" smtClean="0"/>
              <a:t>Март </a:t>
            </a:r>
            <a:r>
              <a:rPr lang="ru-RU" smtClean="0"/>
              <a:t>— переход колчаковцев в наступление.</a:t>
            </a:r>
          </a:p>
          <a:p>
            <a:pPr eaLnBrk="1" hangingPunct="1">
              <a:defRPr/>
            </a:pPr>
            <a:r>
              <a:rPr lang="ru-RU" smtClean="0"/>
              <a:t>28 </a:t>
            </a:r>
            <a:r>
              <a:rPr lang="ru-RU" b="1" smtClean="0"/>
              <a:t>апреля — 20 июня </a:t>
            </a:r>
            <a:r>
              <a:rPr lang="ru-RU" smtClean="0"/>
              <a:t>— контрнаступление частей Красной Армии (Фрунзе, Каменев), переросшее в наступление по всему Восточному фронту. </a:t>
            </a:r>
            <a:r>
              <a:rPr lang="ru-RU" b="1" smtClean="0"/>
              <a:t>21 июня — 7 января </a:t>
            </a:r>
            <a:r>
              <a:rPr lang="ru-RU" smtClean="0"/>
              <a:t>— разгром армии Колчака, восстановление советской власти в Сибири и на Дальнем Востоке. </a:t>
            </a:r>
          </a:p>
          <a:p>
            <a:pPr eaLnBrk="1" hangingPunct="1">
              <a:defRPr/>
            </a:pPr>
            <a:r>
              <a:rPr lang="ru-RU" b="1" smtClean="0"/>
              <a:t>В мае и октябре 1919 г. </a:t>
            </a:r>
            <a:r>
              <a:rPr lang="ru-RU" smtClean="0"/>
              <a:t>войска Юденича пытаются взять Петроград. </a:t>
            </a:r>
            <a:r>
              <a:rPr lang="ru-RU" b="1" smtClean="0"/>
              <a:t>19.05.1919 г. </a:t>
            </a:r>
            <a:r>
              <a:rPr lang="ru-RU" smtClean="0"/>
              <a:t>— начало наступления армии Деникина на Южном фронте (около 160 тыс. человек, танки, бронепоезда, аэропланы, конные корпуса).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3a1cf56a5a4a9275d2ee6fb5b81e67f6ee1e0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История</Template>
  <TotalTime>95</TotalTime>
  <Words>661</Words>
  <Application>Microsoft Office PowerPoint</Application>
  <PresentationFormat>Экран (4:3)</PresentationFormat>
  <Paragraphs>72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Гражданская война </vt:lpstr>
      <vt:lpstr>Причины гражданской войны</vt:lpstr>
      <vt:lpstr>   Точки зрения на начало войны: </vt:lpstr>
      <vt:lpstr>Противники красных в начале гражданской    войны</vt:lpstr>
      <vt:lpstr>Интервенция</vt:lpstr>
      <vt:lpstr>Интервеция Цели интервентов:</vt:lpstr>
      <vt:lpstr>Основные события гражданской войны: Ноябрь 1918 – Март1919гг.</vt:lpstr>
      <vt:lpstr>   Май – Ноябрь 1918г.   </vt:lpstr>
      <vt:lpstr>Март 1919 – Март 1920гг.</vt:lpstr>
      <vt:lpstr>Март 1919 – Март 1920гг.</vt:lpstr>
      <vt:lpstr>Апрель – ноябрь 1920г.</vt:lpstr>
      <vt:lpstr>1921 -1922гг.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гражданской войны</dc:title>
  <dc:creator>Елена</dc:creator>
  <cp:lastModifiedBy>Alexsandrit</cp:lastModifiedBy>
  <cp:revision>14</cp:revision>
  <dcterms:created xsi:type="dcterms:W3CDTF">2012-03-16T13:13:52Z</dcterms:created>
  <dcterms:modified xsi:type="dcterms:W3CDTF">2014-01-17T14:23:39Z</dcterms:modified>
</cp:coreProperties>
</file>