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7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77" r:id="rId10"/>
    <p:sldId id="263" r:id="rId11"/>
    <p:sldId id="264" r:id="rId12"/>
    <p:sldId id="265" r:id="rId13"/>
    <p:sldId id="268" r:id="rId14"/>
    <p:sldId id="270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  <a:srgbClr val="006666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FE25F-2A46-457A-BFC8-36AC09AB6A55}" type="datetimeFigureOut">
              <a:rPr lang="ru-RU" smtClean="0"/>
              <a:pPr/>
              <a:t>17.02.2011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690D0-B808-4243-B826-9B43DE008D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Ваничкина М. А. МОУ - Лицей №62 г. Саратова</a:t>
            </a: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Ваничкина М. А. МОУ - Лицей №62 г. Саратова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D3F10-5BCF-48DF-B2FD-3C16CA5788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A3729-58F0-45A7-84EA-1C63F9A818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8DFDE-BD30-4637-81B0-8727127C27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C3047-7F37-4449-9E8B-B15FD2C37A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5575F-3538-4068-A353-7C9C6C79C2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9C0097-8D96-4364-A730-792DB25178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89A17-9031-4210-9C2E-DDC0EA3C31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7365B-CA02-442B-83DE-30E54DD32C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66DBC-145D-4F5D-A4B3-B83CFC3583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D889-D69C-4A31-989C-20790FC00C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8CB48-72D9-4A25-ACAB-D05A70AEB3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1616F8-6EE4-4054-87B8-3A05FFF0445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___Microsoft_Office_PowerPoint_97-20031.ppt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_______Microsoft_Office_PowerPoint_97-20032.ppt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198"/>
          <a:ext cx="9144794" cy="6857802"/>
        </p:xfrm>
        <a:graphic>
          <a:graphicData uri="http://schemas.openxmlformats.org/presentationml/2006/ole">
            <p:oleObj spid="_x0000_s30722" name="Презентация" r:id="rId4" imgW="4570297" imgH="3427408" progId="PowerPoint.Show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285860"/>
            <a:ext cx="7386662" cy="337551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6666"/>
                </a:solidFill>
                <a:latin typeface="Georgia" pitchFamily="18" charset="0"/>
              </a:rPr>
              <a:t>Реализация </a:t>
            </a:r>
            <a:br>
              <a:rPr lang="ru-RU" sz="2800" b="1" dirty="0" smtClean="0">
                <a:solidFill>
                  <a:srgbClr val="006666"/>
                </a:solidFill>
                <a:latin typeface="Georgia" pitchFamily="18" charset="0"/>
              </a:rPr>
            </a:br>
            <a:r>
              <a:rPr lang="ru-RU" sz="2800" b="1" dirty="0" err="1" smtClean="0">
                <a:solidFill>
                  <a:srgbClr val="006666"/>
                </a:solidFill>
                <a:latin typeface="Georgia" pitchFamily="18" charset="0"/>
              </a:rPr>
              <a:t>деятельностного</a:t>
            </a:r>
            <a:r>
              <a:rPr lang="ru-RU" sz="2800" b="1" dirty="0" smtClean="0">
                <a:solidFill>
                  <a:srgbClr val="006666"/>
                </a:solidFill>
                <a:latin typeface="Georgia" pitchFamily="18" charset="0"/>
              </a:rPr>
              <a:t> подхода в преподавании </a:t>
            </a:r>
            <a:r>
              <a:rPr lang="ru-RU" sz="2800" b="1" dirty="0" err="1" smtClean="0">
                <a:solidFill>
                  <a:srgbClr val="006666"/>
                </a:solidFill>
                <a:latin typeface="Georgia" pitchFamily="18" charset="0"/>
              </a:rPr>
              <a:t>предпрофильного</a:t>
            </a:r>
            <a:r>
              <a:rPr lang="ru-RU" sz="2800" b="1" dirty="0" smtClean="0">
                <a:solidFill>
                  <a:srgbClr val="006666"/>
                </a:solidFill>
                <a:latin typeface="Georgia" pitchFamily="18" charset="0"/>
              </a:rPr>
              <a:t> элективного курса </a:t>
            </a:r>
            <a:br>
              <a:rPr lang="ru-RU" sz="2800" b="1" dirty="0" smtClean="0">
                <a:solidFill>
                  <a:srgbClr val="006666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006666"/>
                </a:solidFill>
                <a:latin typeface="Georgia" pitchFamily="18" charset="0"/>
              </a:rPr>
              <a:t>по русскому языку </a:t>
            </a:r>
            <a:br>
              <a:rPr lang="ru-RU" sz="2800" b="1" dirty="0" smtClean="0">
                <a:solidFill>
                  <a:srgbClr val="006666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006666"/>
                </a:solidFill>
                <a:latin typeface="Georgia" pitchFamily="18" charset="0"/>
              </a:rPr>
              <a:t>для учащихся 8 класса </a:t>
            </a:r>
            <a:br>
              <a:rPr lang="ru-RU" sz="2800" b="1" dirty="0" smtClean="0">
                <a:solidFill>
                  <a:srgbClr val="006666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006666"/>
                </a:solidFill>
                <a:latin typeface="Georgia" pitchFamily="18" charset="0"/>
              </a:rPr>
              <a:t>«Эта знакомая реклама»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5357826"/>
            <a:ext cx="6172200" cy="1017096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Ваничкина Марина Анатольевна,</a:t>
            </a:r>
          </a:p>
          <a:p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учитель русского языка и литературы</a:t>
            </a:r>
          </a:p>
          <a:p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МАОУ </a:t>
            </a:r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– Лицей №62 г. Саратова</a:t>
            </a:r>
            <a:endParaRPr lang="ru-RU" b="1" dirty="0">
              <a:solidFill>
                <a:schemeClr val="accent3">
                  <a:lumMod val="20000"/>
                  <a:lumOff val="8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74638"/>
            <a:ext cx="8258204" cy="63341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6666"/>
                </a:solidFill>
                <a:latin typeface="Georgia" pitchFamily="18" charset="0"/>
              </a:rPr>
              <a:t>Классификация рекламы по способам распространения</a:t>
            </a:r>
            <a:endParaRPr lang="ru-RU" sz="2800" b="1" dirty="0">
              <a:solidFill>
                <a:srgbClr val="006666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357299"/>
            <a:ext cx="8572560" cy="4768864"/>
          </a:xfrm>
        </p:spPr>
        <p:txBody>
          <a:bodyPr/>
          <a:lstStyle/>
          <a:p>
            <a:pPr>
              <a:buNone/>
            </a:pPr>
            <a:endParaRPr lang="ru-RU" sz="24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Georgia" pitchFamily="18" charset="0"/>
              </a:rPr>
              <a:t>	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В </a:t>
            </a:r>
            <a:r>
              <a:rPr lang="ru-RU" sz="2000" b="1" dirty="0">
                <a:solidFill>
                  <a:schemeClr val="tx1"/>
                </a:solidFill>
                <a:latin typeface="Georgia" pitchFamily="18" charset="0"/>
              </a:rPr>
              <a:t>Саратове проживают около 850 тыс. человек. </a:t>
            </a:r>
            <a:endParaRPr lang="ru-RU" sz="20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2000" b="1" dirty="0">
                <a:latin typeface="Georgia" pitchFamily="18" charset="0"/>
              </a:rPr>
              <a:t>	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В </a:t>
            </a:r>
            <a:r>
              <a:rPr lang="ru-RU" sz="2000" b="1" dirty="0">
                <a:solidFill>
                  <a:schemeClr val="tx1"/>
                </a:solidFill>
                <a:latin typeface="Georgia" pitchFamily="18" charset="0"/>
              </a:rPr>
              <a:t>среднем каждый житель Саратова ежегодно выбрасывает 250 кг отходов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.</a:t>
            </a:r>
          </a:p>
          <a:p>
            <a:pPr>
              <a:buNone/>
            </a:pPr>
            <a:endParaRPr lang="ru-RU" sz="2000" b="1" dirty="0">
              <a:solidFill>
                <a:schemeClr val="tx1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	 </a:t>
            </a:r>
            <a:r>
              <a:rPr lang="ru-RU" sz="2000" b="1" dirty="0">
                <a:solidFill>
                  <a:schemeClr val="tx1"/>
                </a:solidFill>
                <a:latin typeface="Georgia" pitchFamily="18" charset="0"/>
              </a:rPr>
              <a:t>В среднестатистическом мусорном баке около 25% объема занимают пищевые отходы, </a:t>
            </a:r>
            <a:endParaRPr lang="ru-RU" sz="20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2000" b="1" dirty="0">
                <a:latin typeface="Georgia" pitchFamily="18" charset="0"/>
              </a:rPr>
              <a:t>	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5-10</a:t>
            </a:r>
            <a:r>
              <a:rPr lang="ru-RU" sz="2000" b="1" dirty="0">
                <a:solidFill>
                  <a:schemeClr val="tx1"/>
                </a:solidFill>
                <a:latin typeface="Georgia" pitchFamily="18" charset="0"/>
              </a:rPr>
              <a:t>% - бумага, а более 50% - металл, текстиль, резина, стекло и полимеры.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74638"/>
            <a:ext cx="8258204" cy="63341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6666"/>
                </a:solidFill>
                <a:latin typeface="Georgia" pitchFamily="18" charset="0"/>
              </a:rPr>
              <a:t>Составление текста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по опорной информации</a:t>
            </a:r>
            <a:endParaRPr lang="ru-RU" sz="2800" b="1" dirty="0">
              <a:solidFill>
                <a:srgbClr val="006666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57430"/>
            <a:ext cx="8229600" cy="376873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400" b="1" dirty="0">
                <a:solidFill>
                  <a:schemeClr val="tx1"/>
                </a:solidFill>
                <a:latin typeface="Georgia" pitchFamily="18" charset="0"/>
              </a:rPr>
              <a:t>Составьте текст рекламы, призывающей сохранять чистоту в городе для воспроизведения его </a:t>
            </a:r>
            <a:r>
              <a:rPr lang="ru-RU" sz="2400" b="1" dirty="0">
                <a:solidFill>
                  <a:srgbClr val="C00000"/>
                </a:solidFill>
                <a:latin typeface="Georgia" pitchFamily="18" charset="0"/>
              </a:rPr>
              <a:t>по радио</a:t>
            </a:r>
            <a:r>
              <a:rPr lang="ru-RU" sz="2400" b="1" dirty="0">
                <a:solidFill>
                  <a:schemeClr val="tx1"/>
                </a:solidFill>
                <a:latin typeface="Georgia" pitchFamily="18" charset="0"/>
              </a:rPr>
              <a:t>, используйте средства художественной выразительности, которые будут эффективно работать в данном виде рекламы. </a:t>
            </a:r>
            <a:endParaRPr lang="ru-RU" sz="24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buNone/>
            </a:pPr>
            <a:endParaRPr lang="ru-RU" sz="2400" b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3200" b="1" dirty="0" smtClean="0">
                <a:solidFill>
                  <a:srgbClr val="006666"/>
                </a:solidFill>
                <a:latin typeface="Georgia" pitchFamily="18" charset="0"/>
              </a:rPr>
              <a:t>Трансформация текста</a:t>
            </a:r>
            <a:endParaRPr lang="ru-RU" sz="3200" b="1" dirty="0">
              <a:solidFill>
                <a:srgbClr val="006666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43116"/>
            <a:ext cx="8229600" cy="398304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tx1"/>
                </a:solidFill>
                <a:latin typeface="Georgia" pitchFamily="18" charset="0"/>
              </a:rPr>
              <a:t>Возможно продолжение творческого проекта: преобразуйте рекламный текст для радио в рекламный текст </a:t>
            </a:r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для наружной рекламы</a:t>
            </a:r>
            <a:r>
              <a:rPr lang="ru-RU" sz="2400" b="1" dirty="0" smtClean="0">
                <a:latin typeface="Georgia" pitchFamily="18" charset="0"/>
              </a:rPr>
              <a:t>,</a:t>
            </a:r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 для рекламы на транспорте</a:t>
            </a:r>
            <a:r>
              <a:rPr lang="ru-RU" sz="2400" b="1" dirty="0" smtClean="0">
                <a:latin typeface="Georgia" pitchFamily="18" charset="0"/>
              </a:rPr>
              <a:t>.</a:t>
            </a:r>
          </a:p>
          <a:p>
            <a:endParaRPr lang="ru-RU" sz="2400" dirty="0" smtClean="0">
              <a:solidFill>
                <a:srgbClr val="006666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6666"/>
                </a:solidFill>
              </a:rPr>
              <a:t>		Применение приёмов сжатия текста</a:t>
            </a:r>
            <a:endParaRPr lang="ru-RU" sz="2400" b="1" dirty="0">
              <a:solidFill>
                <a:srgbClr val="006666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043758" cy="65403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6666"/>
                </a:solidFill>
                <a:latin typeface="Georgia" pitchFamily="18" charset="0"/>
              </a:rPr>
              <a:t>Виды рекламы</a:t>
            </a:r>
            <a:endParaRPr lang="ru-RU" sz="3200" dirty="0">
              <a:solidFill>
                <a:srgbClr val="006666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	</a:t>
            </a:r>
            <a:r>
              <a:rPr lang="ru-RU" sz="2400" b="1" dirty="0" smtClean="0">
                <a:solidFill>
                  <a:schemeClr val="tx1"/>
                </a:solidFill>
                <a:latin typeface="Georgia" pitchFamily="18" charset="0"/>
              </a:rPr>
              <a:t>Набор </a:t>
            </a:r>
            <a:r>
              <a:rPr lang="ru-RU" sz="2400" b="1" dirty="0">
                <a:solidFill>
                  <a:schemeClr val="tx1"/>
                </a:solidFill>
                <a:latin typeface="Georgia" pitchFamily="18" charset="0"/>
              </a:rPr>
              <a:t>различных рекламных </a:t>
            </a:r>
            <a:r>
              <a:rPr lang="ru-RU" sz="2400" b="1" dirty="0" smtClean="0">
                <a:solidFill>
                  <a:schemeClr val="tx1"/>
                </a:solidFill>
                <a:latin typeface="Georgia" pitchFamily="18" charset="0"/>
              </a:rPr>
              <a:t>текстов.</a:t>
            </a:r>
          </a:p>
          <a:p>
            <a:pPr>
              <a:buNone/>
            </a:pPr>
            <a:r>
              <a:rPr lang="ru-RU" sz="2400" b="1" dirty="0" smtClean="0">
                <a:latin typeface="Georgia" pitchFamily="18" charset="0"/>
              </a:rPr>
              <a:t>Н</a:t>
            </a:r>
            <a:r>
              <a:rPr lang="ru-RU" sz="2400" b="1" dirty="0" smtClean="0">
                <a:solidFill>
                  <a:schemeClr val="tx1"/>
                </a:solidFill>
                <a:latin typeface="Georgia" pitchFamily="18" charset="0"/>
              </a:rPr>
              <a:t>а </a:t>
            </a:r>
            <a:r>
              <a:rPr lang="ru-RU" sz="2400" b="1" dirty="0">
                <a:solidFill>
                  <a:schemeClr val="tx1"/>
                </a:solidFill>
                <a:latin typeface="Georgia" pitchFamily="18" charset="0"/>
              </a:rPr>
              <a:t>две группы: </a:t>
            </a: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коммерческая</a:t>
            </a:r>
            <a:r>
              <a:rPr lang="ru-RU" sz="2400" b="1" dirty="0">
                <a:solidFill>
                  <a:schemeClr val="tx1"/>
                </a:solidFill>
                <a:latin typeface="Georgia" pitchFamily="18" charset="0"/>
              </a:rPr>
              <a:t> и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социальная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Georgia" pitchFamily="18" charset="0"/>
              </a:rPr>
              <a:t>реклама</a:t>
            </a:r>
            <a:r>
              <a:rPr lang="ru-RU" sz="2400" b="1" dirty="0">
                <a:solidFill>
                  <a:schemeClr val="tx1"/>
                </a:solidFill>
                <a:latin typeface="Georgia" pitchFamily="18" charset="0"/>
              </a:rPr>
              <a:t>. </a:t>
            </a:r>
            <a:endParaRPr lang="ru-RU" sz="24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К </a:t>
            </a:r>
            <a:r>
              <a:rPr lang="ru-RU" sz="2000" b="1" dirty="0">
                <a:solidFill>
                  <a:schemeClr val="tx1"/>
                </a:solidFill>
                <a:latin typeface="Georgia" pitchFamily="18" charset="0"/>
              </a:rPr>
              <a:t>каким чувством потребителей рекламной продукции обращаются составители разных видов рекламы, </a:t>
            </a:r>
            <a:endParaRPr lang="ru-RU" sz="20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11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к </a:t>
            </a:r>
            <a:r>
              <a:rPr lang="ru-RU" sz="2000" b="1" dirty="0">
                <a:solidFill>
                  <a:schemeClr val="tx1"/>
                </a:solidFill>
                <a:latin typeface="Georgia" pitchFamily="18" charset="0"/>
              </a:rPr>
              <a:t>какому типу композиции чаще всего прибегают составители социальной  или коммерческой рекламы, </a:t>
            </a:r>
            <a:endParaRPr lang="ru-RU" sz="20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11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есть </a:t>
            </a:r>
            <a:r>
              <a:rPr lang="ru-RU" sz="2000" b="1" dirty="0">
                <a:solidFill>
                  <a:schemeClr val="tx1"/>
                </a:solidFill>
                <a:latin typeface="Georgia" pitchFamily="18" charset="0"/>
              </a:rPr>
              <a:t>ли разница в использовании средств художественной выразительности. </a:t>
            </a:r>
            <a:endParaRPr lang="ru-RU" sz="11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105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Свои </a:t>
            </a:r>
            <a:r>
              <a:rPr lang="ru-RU" sz="2000" b="1" dirty="0">
                <a:solidFill>
                  <a:schemeClr val="tx1"/>
                </a:solidFill>
                <a:latin typeface="Georgia" pitchFamily="18" charset="0"/>
              </a:rPr>
              <a:t>выводы занести в сравнительную таблицу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.</a:t>
            </a:r>
            <a:endParaRPr lang="ru-RU" sz="2000" b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274638"/>
            <a:ext cx="7758138" cy="63341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6666"/>
                </a:solidFill>
                <a:latin typeface="Georgia" pitchFamily="18" charset="0"/>
              </a:rPr>
              <a:t>Целевая </a:t>
            </a:r>
            <a:r>
              <a:rPr lang="ru-RU" sz="2800" b="1" dirty="0">
                <a:solidFill>
                  <a:srgbClr val="006666"/>
                </a:solidFill>
                <a:latin typeface="Georgia" pitchFamily="18" charset="0"/>
              </a:rPr>
              <a:t>аудитория рекламного </a:t>
            </a:r>
            <a:r>
              <a:rPr lang="ru-RU" sz="2800" b="1" dirty="0" smtClean="0">
                <a:solidFill>
                  <a:srgbClr val="006666"/>
                </a:solidFill>
                <a:latin typeface="Georgia" pitchFamily="18" charset="0"/>
              </a:rPr>
              <a:t>текста</a:t>
            </a:r>
            <a:endParaRPr lang="ru-RU" sz="2800" b="1" dirty="0">
              <a:solidFill>
                <a:srgbClr val="006666"/>
              </a:solidFill>
              <a:latin typeface="Georgia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2143116"/>
            <a:ext cx="8229600" cy="4143370"/>
          </a:xfrm>
        </p:spPr>
        <p:txBody>
          <a:bodyPr/>
          <a:lstStyle/>
          <a:p>
            <a:pPr algn="ctr"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Georgia" pitchFamily="18" charset="0"/>
              </a:rPr>
              <a:t>Объявление</a:t>
            </a:r>
            <a:endParaRPr lang="ru-RU" sz="2400" b="1" dirty="0">
              <a:solidFill>
                <a:schemeClr val="tx1"/>
              </a:solidFill>
              <a:latin typeface="Georgia" pitchFamily="18" charset="0"/>
            </a:endParaRPr>
          </a:p>
          <a:p>
            <a:pPr algn="ctr">
              <a:buNone/>
            </a:pPr>
            <a:r>
              <a:rPr lang="ru-RU" sz="2400" b="1" i="1" dirty="0">
                <a:solidFill>
                  <a:schemeClr val="tx1"/>
                </a:solidFill>
                <a:latin typeface="Georgia" pitchFamily="18" charset="0"/>
              </a:rPr>
              <a:t>Сегодня, 2-го сентября, в 18.00 в актовом зале школы состоится встреча с мастером спорта по легкой атлетике Ивановым Иваном Ивановичем.</a:t>
            </a:r>
            <a:endParaRPr lang="ru-RU" sz="2400" b="1" dirty="0">
              <a:solidFill>
                <a:schemeClr val="tx1"/>
              </a:solidFill>
              <a:latin typeface="Georgia" pitchFamily="18" charset="0"/>
            </a:endParaRPr>
          </a:p>
          <a:p>
            <a:pPr algn="ctr">
              <a:buNone/>
            </a:pPr>
            <a:r>
              <a:rPr lang="ru-RU" sz="2400" b="1" i="1" dirty="0">
                <a:solidFill>
                  <a:schemeClr val="tx1"/>
                </a:solidFill>
                <a:latin typeface="Georgia" pitchFamily="18" charset="0"/>
              </a:rPr>
              <a:t>После беседы будет проводиться запись в секцию по лёгкой атлетике.</a:t>
            </a:r>
            <a:endParaRPr lang="ru-RU" sz="2400" b="1" dirty="0">
              <a:solidFill>
                <a:schemeClr val="tx1"/>
              </a:solidFill>
              <a:latin typeface="Georgia" pitchFamily="18" charset="0"/>
            </a:endParaRPr>
          </a:p>
          <a:p>
            <a:pPr algn="ctr">
              <a:buNone/>
            </a:pPr>
            <a:r>
              <a:rPr lang="ru-RU" sz="2400" b="1" i="1" dirty="0">
                <a:solidFill>
                  <a:schemeClr val="tx1"/>
                </a:solidFill>
                <a:latin typeface="Georgia" pitchFamily="18" charset="0"/>
              </a:rPr>
              <a:t>Приглашаются мальчики и девочки 7 – 8 лет.</a:t>
            </a:r>
            <a:endParaRPr lang="ru-RU" sz="2400" b="1" dirty="0">
              <a:solidFill>
                <a:schemeClr val="tx1"/>
              </a:solidFill>
              <a:latin typeface="Georgia" pitchFamily="18" charset="0"/>
            </a:endParaRPr>
          </a:p>
          <a:p>
            <a:pPr lvl="0">
              <a:buNone/>
            </a:pPr>
            <a:endParaRPr lang="ru-RU" sz="2400" b="1" dirty="0" smtClean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274638"/>
            <a:ext cx="7758138" cy="63341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6666"/>
                </a:solidFill>
                <a:latin typeface="Georgia" pitchFamily="18" charset="0"/>
              </a:rPr>
              <a:t>Язык рекламы</a:t>
            </a:r>
            <a:endParaRPr lang="ru-RU" sz="2800" b="1" dirty="0">
              <a:solidFill>
                <a:srgbClr val="006666"/>
              </a:solidFill>
              <a:latin typeface="Georgia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2143116"/>
            <a:ext cx="8229600" cy="4143370"/>
          </a:xfrm>
        </p:spPr>
        <p:txBody>
          <a:bodyPr/>
          <a:lstStyle/>
          <a:p>
            <a:pPr lvl="0">
              <a:buNone/>
            </a:pPr>
            <a:endParaRPr lang="ru-RU" sz="2400" b="1" dirty="0" smtClean="0">
              <a:latin typeface="Georgia" pitchFamily="18" charset="0"/>
            </a:endParaRPr>
          </a:p>
        </p:txBody>
      </p:sp>
      <p:pic>
        <p:nvPicPr>
          <p:cNvPr id="4" name="Picture 2" descr="C:\Documents and Settings\Админ.COMP\Мои документы\Мои рисунки\trust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75" y="2253456"/>
            <a:ext cx="4286250" cy="3219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274638"/>
            <a:ext cx="7758138" cy="63341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6666"/>
                </a:solidFill>
                <a:latin typeface="Georgia" pitchFamily="18" charset="0"/>
              </a:rPr>
              <a:t>Язык рекламы</a:t>
            </a:r>
            <a:endParaRPr lang="ru-RU" sz="2800" b="1" dirty="0">
              <a:solidFill>
                <a:srgbClr val="006666"/>
              </a:solidFill>
              <a:latin typeface="Georgia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2143116"/>
            <a:ext cx="8229600" cy="4143370"/>
          </a:xfrm>
        </p:spPr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ru-RU" sz="2400" b="1" dirty="0">
                <a:solidFill>
                  <a:schemeClr val="tx1"/>
                </a:solidFill>
                <a:latin typeface="Georgia" pitchFamily="18" charset="0"/>
              </a:rPr>
              <a:t>Учащимся предлагается устойчивое выражение, например: «белая ворона». Задание: подумайте, при рекламе какого продукта или услуги можно использовать этот фразеологизм. </a:t>
            </a:r>
            <a:endParaRPr lang="ru-RU" sz="24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tx1"/>
                </a:solidFill>
                <a:latin typeface="Georgia" pitchFamily="18" charset="0"/>
              </a:rPr>
              <a:t>Составьте </a:t>
            </a:r>
            <a:r>
              <a:rPr lang="ru-RU" sz="2400" b="1" dirty="0">
                <a:solidFill>
                  <a:schemeClr val="tx1"/>
                </a:solidFill>
                <a:latin typeface="Georgia" pitchFamily="18" charset="0"/>
              </a:rPr>
              <a:t>целый текст рекламы или просто </a:t>
            </a:r>
            <a:r>
              <a:rPr lang="ru-RU" sz="2400" b="1" dirty="0" err="1">
                <a:solidFill>
                  <a:schemeClr val="tx1"/>
                </a:solidFill>
                <a:latin typeface="Georgia" pitchFamily="18" charset="0"/>
              </a:rPr>
              <a:t>слоган</a:t>
            </a:r>
            <a:r>
              <a:rPr lang="ru-RU" sz="2400" b="1" dirty="0">
                <a:solidFill>
                  <a:schemeClr val="tx1"/>
                </a:solidFill>
                <a:latin typeface="Georgia" pitchFamily="18" charset="0"/>
              </a:rPr>
              <a:t>, обыгрывающий это выражение. </a:t>
            </a:r>
            <a:endParaRPr lang="ru-RU" sz="24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lvl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	</a:t>
            </a:r>
          </a:p>
          <a:p>
            <a:pPr lvl="0">
              <a:buNone/>
            </a:pP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	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Краска </a:t>
            </a: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для волос. </a:t>
            </a:r>
            <a:endParaRPr lang="ru-RU" sz="2400" b="1" smtClean="0">
              <a:solidFill>
                <a:srgbClr val="FF0000"/>
              </a:solidFill>
              <a:latin typeface="Georgia" pitchFamily="18" charset="0"/>
            </a:endParaRPr>
          </a:p>
          <a:p>
            <a:pPr lvl="0">
              <a:buNone/>
            </a:pPr>
            <a:r>
              <a:rPr lang="ru-RU" sz="2400" b="1" smtClean="0">
                <a:solidFill>
                  <a:srgbClr val="FF0000"/>
                </a:solidFill>
                <a:latin typeface="Georgia" pitchFamily="18" charset="0"/>
              </a:rPr>
              <a:t>«</a:t>
            </a: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Не будь белой вороной – стань ярче других!»</a:t>
            </a:r>
            <a:endParaRPr lang="ru-RU" sz="24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198"/>
          <a:ext cx="9144794" cy="6857802"/>
        </p:xfrm>
        <a:graphic>
          <a:graphicData uri="http://schemas.openxmlformats.org/presentationml/2006/ole">
            <p:oleObj spid="_x0000_s46082" name="Презентация" r:id="rId4" imgW="4570297" imgH="3427408" progId="PowerPoint.Show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285860"/>
            <a:ext cx="7386662" cy="337551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6666"/>
                </a:solidFill>
                <a:latin typeface="Georgia" pitchFamily="18" charset="0"/>
              </a:rPr>
              <a:t>Реализация </a:t>
            </a:r>
            <a:br>
              <a:rPr lang="ru-RU" sz="2800" b="1" dirty="0" smtClean="0">
                <a:solidFill>
                  <a:srgbClr val="006666"/>
                </a:solidFill>
                <a:latin typeface="Georgia" pitchFamily="18" charset="0"/>
              </a:rPr>
            </a:br>
            <a:r>
              <a:rPr lang="ru-RU" sz="2800" b="1" dirty="0" err="1" smtClean="0">
                <a:solidFill>
                  <a:srgbClr val="006666"/>
                </a:solidFill>
                <a:latin typeface="Georgia" pitchFamily="18" charset="0"/>
              </a:rPr>
              <a:t>деятельностного</a:t>
            </a:r>
            <a:r>
              <a:rPr lang="ru-RU" sz="2800" b="1" dirty="0" smtClean="0">
                <a:solidFill>
                  <a:srgbClr val="006666"/>
                </a:solidFill>
                <a:latin typeface="Georgia" pitchFamily="18" charset="0"/>
              </a:rPr>
              <a:t> подхода в преподавании </a:t>
            </a:r>
            <a:r>
              <a:rPr lang="ru-RU" sz="2800" b="1" dirty="0" err="1" smtClean="0">
                <a:solidFill>
                  <a:srgbClr val="006666"/>
                </a:solidFill>
                <a:latin typeface="Georgia" pitchFamily="18" charset="0"/>
              </a:rPr>
              <a:t>предпрофильного</a:t>
            </a:r>
            <a:r>
              <a:rPr lang="ru-RU" sz="2800" b="1" dirty="0" smtClean="0">
                <a:solidFill>
                  <a:srgbClr val="006666"/>
                </a:solidFill>
                <a:latin typeface="Georgia" pitchFamily="18" charset="0"/>
              </a:rPr>
              <a:t> элективного курса </a:t>
            </a:r>
            <a:br>
              <a:rPr lang="ru-RU" sz="2800" b="1" dirty="0" smtClean="0">
                <a:solidFill>
                  <a:srgbClr val="006666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006666"/>
                </a:solidFill>
                <a:latin typeface="Georgia" pitchFamily="18" charset="0"/>
              </a:rPr>
              <a:t>по русскому языку </a:t>
            </a:r>
            <a:br>
              <a:rPr lang="ru-RU" sz="2800" b="1" dirty="0" smtClean="0">
                <a:solidFill>
                  <a:srgbClr val="006666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006666"/>
                </a:solidFill>
                <a:latin typeface="Georgia" pitchFamily="18" charset="0"/>
              </a:rPr>
              <a:t>для учащихся 8 класса </a:t>
            </a:r>
            <a:br>
              <a:rPr lang="ru-RU" sz="2800" b="1" dirty="0" smtClean="0">
                <a:solidFill>
                  <a:srgbClr val="006666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006666"/>
                </a:solidFill>
                <a:latin typeface="Georgia" pitchFamily="18" charset="0"/>
              </a:rPr>
              <a:t>«Эта знакомая реклама»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5357826"/>
            <a:ext cx="6172200" cy="1017096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Ваничкина Марина Анатольевна,</a:t>
            </a:r>
          </a:p>
          <a:p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учитель русского языка и литературы</a:t>
            </a:r>
          </a:p>
          <a:p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МАОУ </a:t>
            </a:r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– Лицей №62 г. Саратова</a:t>
            </a:r>
            <a:endParaRPr lang="ru-RU" b="1" dirty="0">
              <a:solidFill>
                <a:schemeClr val="accent3">
                  <a:lumMod val="20000"/>
                  <a:lumOff val="8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7829576" cy="63341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6666"/>
                </a:solidFill>
                <a:latin typeface="Georgia" pitchFamily="18" charset="0"/>
              </a:rPr>
              <a:t>Цели элективного </a:t>
            </a:r>
            <a:r>
              <a:rPr lang="ru-RU" sz="3200" b="1" dirty="0" smtClean="0">
                <a:solidFill>
                  <a:srgbClr val="006666"/>
                </a:solidFill>
                <a:latin typeface="Georgia" pitchFamily="18" charset="0"/>
              </a:rPr>
              <a:t>курса: </a:t>
            </a:r>
            <a:endParaRPr lang="ru-RU" sz="3200" b="1" dirty="0">
              <a:solidFill>
                <a:srgbClr val="006666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857364"/>
            <a:ext cx="8229600" cy="3768733"/>
          </a:xfrm>
        </p:spPr>
        <p:txBody>
          <a:bodyPr/>
          <a:lstStyle/>
          <a:p>
            <a:r>
              <a:rPr lang="ru-RU" sz="2800" b="1" dirty="0" smtClean="0">
                <a:latin typeface="Georgia" pitchFamily="18" charset="0"/>
              </a:rPr>
              <a:t>в</a:t>
            </a:r>
            <a:r>
              <a:rPr lang="ru-RU" sz="2800" b="1" dirty="0" smtClean="0">
                <a:latin typeface="Georgia" pitchFamily="18" charset="0"/>
              </a:rPr>
              <a:t>ыявление интересов и способностей школьников,</a:t>
            </a:r>
          </a:p>
          <a:p>
            <a:endParaRPr lang="ru-RU" sz="2800" b="1" dirty="0" smtClean="0">
              <a:latin typeface="Georgia" pitchFamily="18" charset="0"/>
            </a:endParaRPr>
          </a:p>
          <a:p>
            <a:r>
              <a:rPr lang="ru-RU" sz="2800" b="1" dirty="0" smtClean="0">
                <a:latin typeface="Georgia" pitchFamily="18" charset="0"/>
              </a:rPr>
              <a:t>ф</a:t>
            </a:r>
            <a:r>
              <a:rPr lang="ru-RU" sz="2800" b="1" dirty="0" smtClean="0">
                <a:latin typeface="Georgia" pitchFamily="18" charset="0"/>
              </a:rPr>
              <a:t>ормирование практического опыта в работе с текстом рекламы,</a:t>
            </a:r>
          </a:p>
          <a:p>
            <a:endParaRPr lang="ru-RU" sz="2800" b="1" dirty="0" smtClean="0">
              <a:latin typeface="Georgia" pitchFamily="18" charset="0"/>
            </a:endParaRPr>
          </a:p>
          <a:p>
            <a:r>
              <a:rPr lang="ru-RU" sz="2800" b="1" dirty="0" smtClean="0">
                <a:latin typeface="Georgia" pitchFamily="18" charset="0"/>
              </a:rPr>
              <a:t>в</a:t>
            </a:r>
            <a:r>
              <a:rPr lang="ru-RU" sz="2800" b="1" dirty="0" smtClean="0">
                <a:latin typeface="Georgia" pitchFamily="18" charset="0"/>
              </a:rPr>
              <a:t>оспитание культуры речи</a:t>
            </a:r>
            <a:endParaRPr lang="ru-RU" sz="28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643050"/>
            <a:ext cx="7829576" cy="63341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6666"/>
                </a:solidFill>
                <a:latin typeface="Georgia" pitchFamily="18" charset="0"/>
              </a:rPr>
              <a:t>Главная концепция элективного курса: </a:t>
            </a:r>
            <a:endParaRPr lang="ru-RU" sz="2800" b="1" dirty="0">
              <a:solidFill>
                <a:srgbClr val="006666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28933"/>
            <a:ext cx="8229600" cy="3197229"/>
          </a:xfrm>
        </p:spPr>
        <p:txBody>
          <a:bodyPr/>
          <a:lstStyle/>
          <a:p>
            <a:r>
              <a:rPr lang="ru-RU" sz="2800" b="1" dirty="0" smtClean="0">
                <a:latin typeface="Georgia" pitchFamily="18" charset="0"/>
              </a:rPr>
              <a:t>реализация  </a:t>
            </a:r>
            <a:r>
              <a:rPr lang="ru-RU" sz="2800" b="1" dirty="0" err="1" smtClean="0">
                <a:latin typeface="Georgia" pitchFamily="18" charset="0"/>
              </a:rPr>
              <a:t>коммуникативно-деятельностного</a:t>
            </a:r>
            <a:r>
              <a:rPr lang="ru-RU" sz="2800" b="1" dirty="0" smtClean="0">
                <a:latin typeface="Georgia" pitchFamily="18" charset="0"/>
              </a:rPr>
              <a:t> подхода в обучении</a:t>
            </a:r>
          </a:p>
          <a:p>
            <a:endParaRPr lang="ru-RU" sz="2400" dirty="0">
              <a:solidFill>
                <a:srgbClr val="00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pPr algn="l"/>
            <a:r>
              <a:rPr lang="ru-RU" sz="3200" b="1" dirty="0" smtClean="0">
                <a:solidFill>
                  <a:srgbClr val="006666"/>
                </a:solidFill>
                <a:latin typeface="Georgia" pitchFamily="18" charset="0"/>
              </a:rPr>
              <a:t>	Учащиеся должны</a:t>
            </a:r>
            <a:endParaRPr lang="ru-RU" sz="3200" b="1" dirty="0">
              <a:solidFill>
                <a:srgbClr val="006666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1612"/>
            <a:ext cx="8229600" cy="4554550"/>
          </a:xfrm>
        </p:spPr>
        <p:txBody>
          <a:bodyPr/>
          <a:lstStyle/>
          <a:p>
            <a:r>
              <a:rPr lang="ru-RU" sz="2400" b="1" dirty="0" smtClean="0">
                <a:latin typeface="Georgia" pitchFamily="18" charset="0"/>
              </a:rPr>
              <a:t>научиться составлять тексты определённой стилистической окраски, </a:t>
            </a:r>
          </a:p>
          <a:p>
            <a:endParaRPr lang="ru-RU" sz="1000" b="1" dirty="0" smtClean="0">
              <a:latin typeface="Georgia" pitchFamily="18" charset="0"/>
            </a:endParaRPr>
          </a:p>
          <a:p>
            <a:r>
              <a:rPr lang="ru-RU" sz="2400" b="1" dirty="0" smtClean="0">
                <a:latin typeface="Georgia" pitchFamily="18" charset="0"/>
              </a:rPr>
              <a:t>работая  с текстами, использовать различные типы сжатия, </a:t>
            </a:r>
          </a:p>
          <a:p>
            <a:endParaRPr lang="ru-RU" sz="1000" b="1" dirty="0" smtClean="0">
              <a:latin typeface="Georgia" pitchFamily="18" charset="0"/>
            </a:endParaRPr>
          </a:p>
          <a:p>
            <a:r>
              <a:rPr lang="ru-RU" sz="2400" b="1" dirty="0" smtClean="0">
                <a:latin typeface="Georgia" pitchFamily="18" charset="0"/>
              </a:rPr>
              <a:t>отбирать необходимые средства художественной выразительности, </a:t>
            </a:r>
          </a:p>
          <a:p>
            <a:endParaRPr lang="ru-RU" sz="1000" b="1" dirty="0" smtClean="0">
              <a:latin typeface="Georgia" pitchFamily="18" charset="0"/>
            </a:endParaRPr>
          </a:p>
          <a:p>
            <a:r>
              <a:rPr lang="ru-RU" sz="2400" b="1" dirty="0" smtClean="0">
                <a:latin typeface="Georgia" pitchFamily="18" charset="0"/>
              </a:rPr>
              <a:t>применять их, учитывая целевую аудиторию и канал распространения текста рекламы</a:t>
            </a:r>
          </a:p>
          <a:p>
            <a:endParaRPr lang="ru-RU" sz="2400" dirty="0">
              <a:solidFill>
                <a:srgbClr val="00666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42" y="274638"/>
            <a:ext cx="7043758" cy="511156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6666"/>
                </a:solidFill>
                <a:latin typeface="Georgia" pitchFamily="18" charset="0"/>
              </a:rPr>
              <a:t>Основные разделы программы</a:t>
            </a:r>
            <a:endParaRPr lang="ru-RU" sz="3200" b="1" dirty="0">
              <a:solidFill>
                <a:srgbClr val="006666"/>
              </a:solidFill>
              <a:latin typeface="Georgia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lvl="0"/>
            <a:r>
              <a:rPr lang="ru-RU" sz="2400" b="1" dirty="0" smtClean="0">
                <a:latin typeface="Georgia" pitchFamily="18" charset="0"/>
              </a:rPr>
              <a:t>Функции рекламных текстов. </a:t>
            </a:r>
          </a:p>
          <a:p>
            <a:pPr lvl="0">
              <a:buNone/>
            </a:pPr>
            <a:r>
              <a:rPr lang="ru-RU" sz="2400" b="1" dirty="0" smtClean="0">
                <a:latin typeface="Georgia" pitchFamily="18" charset="0"/>
              </a:rPr>
              <a:t>	Примерная структура рекламного текста.</a:t>
            </a:r>
          </a:p>
          <a:p>
            <a:pPr lvl="0"/>
            <a:endParaRPr lang="ru-RU" sz="800" b="1" dirty="0" smtClean="0">
              <a:latin typeface="Georgia" pitchFamily="18" charset="0"/>
            </a:endParaRPr>
          </a:p>
          <a:p>
            <a:pPr lvl="0"/>
            <a:r>
              <a:rPr lang="ru-RU" sz="2400" b="1" dirty="0" smtClean="0">
                <a:latin typeface="Georgia" pitchFamily="18" charset="0"/>
              </a:rPr>
              <a:t>Классификация рекламы по способам распространения.</a:t>
            </a:r>
          </a:p>
          <a:p>
            <a:pPr lvl="0"/>
            <a:endParaRPr lang="ru-RU" sz="800" b="1" dirty="0" smtClean="0">
              <a:latin typeface="Georgia" pitchFamily="18" charset="0"/>
            </a:endParaRPr>
          </a:p>
          <a:p>
            <a:pPr lvl="0"/>
            <a:r>
              <a:rPr lang="ru-RU" sz="2400" b="1" dirty="0" smtClean="0">
                <a:latin typeface="Georgia" pitchFamily="18" charset="0"/>
              </a:rPr>
              <a:t>Виды рекламы: коммерческая, социальная, политическая. </a:t>
            </a:r>
          </a:p>
          <a:p>
            <a:pPr lvl="0"/>
            <a:endParaRPr lang="ru-RU" sz="800" b="1" dirty="0" smtClean="0">
              <a:latin typeface="Georgia" pitchFamily="18" charset="0"/>
            </a:endParaRPr>
          </a:p>
          <a:p>
            <a:pPr lvl="0"/>
            <a:r>
              <a:rPr lang="ru-RU" sz="2400" b="1" dirty="0" smtClean="0">
                <a:latin typeface="Georgia" pitchFamily="18" charset="0"/>
              </a:rPr>
              <a:t>Целевая аудитория рекламного текста.  </a:t>
            </a:r>
          </a:p>
          <a:p>
            <a:pPr lvl="0"/>
            <a:endParaRPr lang="ru-RU" sz="800" b="1" dirty="0" smtClean="0">
              <a:latin typeface="Georgia" pitchFamily="18" charset="0"/>
            </a:endParaRPr>
          </a:p>
          <a:p>
            <a:pPr lvl="0"/>
            <a:r>
              <a:rPr lang="ru-RU" sz="2400" b="1" dirty="0" smtClean="0">
                <a:latin typeface="Georgia" pitchFamily="18" charset="0"/>
              </a:rPr>
              <a:t>Язык рекламы. </a:t>
            </a:r>
          </a:p>
          <a:p>
            <a:pPr lvl="0"/>
            <a:endParaRPr lang="ru-RU" sz="800" b="1" dirty="0" smtClean="0">
              <a:latin typeface="Georgia" pitchFamily="18" charset="0"/>
            </a:endParaRPr>
          </a:p>
          <a:p>
            <a:pPr lvl="0"/>
            <a:r>
              <a:rPr lang="ru-RU" sz="2400" b="1" dirty="0" smtClean="0">
                <a:latin typeface="Georgia" pitchFamily="18" charset="0"/>
              </a:rPr>
              <a:t>Проектная деятельность по составлению текста рекламы. </a:t>
            </a:r>
          </a:p>
          <a:p>
            <a:pPr lvl="0">
              <a:buNone/>
            </a:pPr>
            <a:r>
              <a:rPr lang="ru-RU" sz="2400" b="1" dirty="0" smtClean="0">
                <a:latin typeface="Georgia" pitchFamily="18" charset="0"/>
              </a:rPr>
              <a:t>	Защита итогового проекта.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6666"/>
                </a:solidFill>
                <a:latin typeface="Georgia" pitchFamily="18" charset="0"/>
              </a:rPr>
              <a:t>Метод проектов предполагает</a:t>
            </a:r>
            <a:endParaRPr lang="ru-RU" sz="3200" b="1" dirty="0">
              <a:solidFill>
                <a:srgbClr val="006666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297"/>
            <a:ext cx="8229600" cy="4929223"/>
          </a:xfrm>
        </p:spPr>
        <p:txBody>
          <a:bodyPr/>
          <a:lstStyle/>
          <a:p>
            <a:pPr lvl="0"/>
            <a:r>
              <a:rPr lang="ru-RU" sz="2400" b="1" dirty="0" smtClean="0">
                <a:latin typeface="Georgia" pitchFamily="18" charset="0"/>
              </a:rPr>
              <a:t>овладение языковыми компетенциями,</a:t>
            </a:r>
          </a:p>
          <a:p>
            <a:pPr lvl="0">
              <a:buNone/>
            </a:pPr>
            <a:endParaRPr lang="ru-RU" sz="2400" b="1" dirty="0" smtClean="0">
              <a:latin typeface="Georgia" pitchFamily="18" charset="0"/>
            </a:endParaRPr>
          </a:p>
          <a:p>
            <a:pPr lvl="0"/>
            <a:r>
              <a:rPr lang="ru-RU" sz="2400" b="1" dirty="0" smtClean="0">
                <a:latin typeface="Georgia" pitchFamily="18" charset="0"/>
              </a:rPr>
              <a:t>овладение приёмами анализа, синтеза, обобщения и классификации,</a:t>
            </a:r>
          </a:p>
          <a:p>
            <a:pPr lvl="0"/>
            <a:endParaRPr lang="ru-RU" sz="2400" b="1" dirty="0" smtClean="0">
              <a:latin typeface="Georgia" pitchFamily="18" charset="0"/>
            </a:endParaRPr>
          </a:p>
          <a:p>
            <a:pPr lvl="0"/>
            <a:r>
              <a:rPr lang="ru-RU" sz="2400" b="1" dirty="0" smtClean="0">
                <a:latin typeface="Georgia" pitchFamily="18" charset="0"/>
              </a:rPr>
              <a:t>формирование творческих способностей учащихся, навыков взаимодействия, культуры ведения учебного исследования,</a:t>
            </a:r>
          </a:p>
          <a:p>
            <a:pPr lvl="0"/>
            <a:endParaRPr lang="ru-RU" sz="2400" b="1" dirty="0" smtClean="0">
              <a:latin typeface="Georgia" pitchFamily="18" charset="0"/>
            </a:endParaRPr>
          </a:p>
          <a:p>
            <a:pPr lvl="0"/>
            <a:r>
              <a:rPr lang="ru-RU" sz="2400" b="1" dirty="0" smtClean="0">
                <a:latin typeface="Georgia" pitchFamily="18" charset="0"/>
              </a:rPr>
              <a:t>воспитание любви к русскому языку,  воспитание эстетического отношения к слову.</a:t>
            </a:r>
          </a:p>
          <a:p>
            <a:endParaRPr lang="ru-RU" sz="2400" dirty="0">
              <a:solidFill>
                <a:srgbClr val="00666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274638"/>
            <a:ext cx="7758138" cy="63341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6666"/>
                </a:solidFill>
                <a:latin typeface="Georgia" pitchFamily="18" charset="0"/>
              </a:rPr>
              <a:t>Принципы, на которых построена работа над проектом на учебном занятии:</a:t>
            </a:r>
            <a:endParaRPr lang="ru-RU" sz="2400" b="1" dirty="0">
              <a:solidFill>
                <a:srgbClr val="006666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357298"/>
            <a:ext cx="8229600" cy="4929188"/>
          </a:xfrm>
        </p:spPr>
        <p:txBody>
          <a:bodyPr/>
          <a:lstStyle/>
          <a:p>
            <a:pPr lvl="0"/>
            <a:r>
              <a:rPr lang="ru-RU" sz="2400" b="1" dirty="0" smtClean="0">
                <a:latin typeface="Georgia" pitchFamily="18" charset="0"/>
              </a:rPr>
              <a:t>отказ от шаблона в организации,</a:t>
            </a:r>
          </a:p>
          <a:p>
            <a:pPr lvl="0"/>
            <a:r>
              <a:rPr lang="ru-RU" sz="2400" b="1" dirty="0" smtClean="0">
                <a:latin typeface="Georgia" pitchFamily="18" charset="0"/>
              </a:rPr>
              <a:t>максимальное вовлечение учащихся в активную деятельность,</a:t>
            </a:r>
          </a:p>
          <a:p>
            <a:pPr lvl="0"/>
            <a:r>
              <a:rPr lang="ru-RU" sz="2400" b="1" dirty="0" smtClean="0">
                <a:latin typeface="Georgia" pitchFamily="18" charset="0"/>
              </a:rPr>
              <a:t>занимательность и увлечение как основа эмоционального тона занятия,</a:t>
            </a:r>
          </a:p>
          <a:p>
            <a:pPr lvl="0"/>
            <a:r>
              <a:rPr lang="ru-RU" sz="2400" b="1" dirty="0" smtClean="0">
                <a:latin typeface="Georgia" pitchFamily="18" charset="0"/>
              </a:rPr>
              <a:t>поддержка альтернативности, множественности мнений,</a:t>
            </a:r>
          </a:p>
          <a:p>
            <a:pPr lvl="0"/>
            <a:r>
              <a:rPr lang="ru-RU" sz="2400" b="1" dirty="0" smtClean="0">
                <a:latin typeface="Georgia" pitchFamily="18" charset="0"/>
              </a:rPr>
              <a:t>развитие коммуникативных навыков как условие обеспечения взаимопонимания,</a:t>
            </a:r>
          </a:p>
          <a:p>
            <a:r>
              <a:rPr lang="ru-RU" sz="2400" b="1" dirty="0" smtClean="0">
                <a:latin typeface="Georgia" pitchFamily="18" charset="0"/>
              </a:rPr>
              <a:t>«скрытая» дифференциация учащихся по учебным возможностям, интересам, способностям и склонностям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74638"/>
            <a:ext cx="8572560" cy="63341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6666"/>
                </a:solidFill>
                <a:latin typeface="Georgia" pitchFamily="18" charset="0"/>
              </a:rPr>
              <a:t>Примерная структура рекламного текста</a:t>
            </a:r>
            <a:endParaRPr lang="ru-RU" sz="2800" b="1" dirty="0">
              <a:solidFill>
                <a:srgbClr val="006666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0173"/>
            <a:ext cx="8229600" cy="4625989"/>
          </a:xfrm>
        </p:spPr>
        <p:txBody>
          <a:bodyPr/>
          <a:lstStyle/>
          <a:p>
            <a:r>
              <a:rPr lang="ru-RU" sz="2400" b="1" i="1" dirty="0" smtClean="0">
                <a:latin typeface="Georgia" pitchFamily="18" charset="0"/>
              </a:rPr>
              <a:t>Каждое лето на лобовом стекле одного автомобиля погибают сотни  мошек и десятки комаров. </a:t>
            </a:r>
            <a:r>
              <a:rPr lang="ru-RU" sz="1400" b="1" i="1" dirty="0" smtClean="0">
                <a:solidFill>
                  <a:srgbClr val="FF0000"/>
                </a:solidFill>
                <a:latin typeface="Georgia" pitchFamily="18" charset="0"/>
              </a:rPr>
              <a:t>(</a:t>
            </a:r>
            <a:r>
              <a:rPr lang="ru-RU" sz="1400" b="1" i="1" dirty="0" smtClean="0">
                <a:solidFill>
                  <a:srgbClr val="FF0000"/>
                </a:solidFill>
                <a:latin typeface="Georgia" pitchFamily="18" charset="0"/>
              </a:rPr>
              <a:t>Информация)</a:t>
            </a:r>
            <a:endParaRPr lang="ru-RU" sz="1400" b="1" i="1" dirty="0" smtClean="0">
              <a:solidFill>
                <a:srgbClr val="FF0000"/>
              </a:solidFill>
              <a:latin typeface="Georgia" pitchFamily="18" charset="0"/>
            </a:endParaRPr>
          </a:p>
          <a:p>
            <a:endParaRPr lang="ru-RU" sz="600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r>
              <a:rPr lang="ru-RU" sz="2400" b="1" i="1" dirty="0" smtClean="0">
                <a:latin typeface="Georgia" pitchFamily="18" charset="0"/>
              </a:rPr>
              <a:t>Мы обязаны спасти этих беззащитных насекомых. </a:t>
            </a:r>
            <a:r>
              <a:rPr lang="ru-RU" sz="1400" b="1" i="1" dirty="0" smtClean="0">
                <a:solidFill>
                  <a:srgbClr val="FF0000"/>
                </a:solidFill>
                <a:latin typeface="Georgia" pitchFamily="18" charset="0"/>
              </a:rPr>
              <a:t>(</a:t>
            </a:r>
            <a:r>
              <a:rPr lang="ru-RU" sz="1400" b="1" i="1" dirty="0" smtClean="0">
                <a:solidFill>
                  <a:srgbClr val="FF0000"/>
                </a:solidFill>
                <a:latin typeface="Georgia" pitchFamily="18" charset="0"/>
              </a:rPr>
              <a:t>Лозунг)</a:t>
            </a:r>
            <a:endParaRPr lang="ru-RU" sz="1400" b="1" i="1" dirty="0" smtClean="0">
              <a:solidFill>
                <a:srgbClr val="FF0000"/>
              </a:solidFill>
              <a:latin typeface="Georgia" pitchFamily="18" charset="0"/>
            </a:endParaRPr>
          </a:p>
          <a:p>
            <a:endParaRPr lang="ru-RU" sz="600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r>
              <a:rPr lang="ru-RU" sz="2400" b="1" i="1" dirty="0" smtClean="0">
                <a:latin typeface="Georgia" pitchFamily="18" charset="0"/>
              </a:rPr>
              <a:t>Разбивай лобовые стёкла, спасай мошек от верной гибели! </a:t>
            </a:r>
            <a:r>
              <a:rPr lang="ru-RU" sz="1400" b="1" i="1" dirty="0" smtClean="0">
                <a:solidFill>
                  <a:srgbClr val="FF0000"/>
                </a:solidFill>
                <a:latin typeface="Georgia" pitchFamily="18" charset="0"/>
              </a:rPr>
              <a:t>(</a:t>
            </a:r>
            <a:r>
              <a:rPr lang="ru-RU" sz="1400" b="1" i="1" dirty="0" smtClean="0">
                <a:solidFill>
                  <a:srgbClr val="FF0000"/>
                </a:solidFill>
                <a:latin typeface="Georgia" pitchFamily="18" charset="0"/>
              </a:rPr>
              <a:t>Призыв)</a:t>
            </a:r>
            <a:endParaRPr lang="ru-RU" sz="1400" b="1" i="1" dirty="0" smtClean="0">
              <a:solidFill>
                <a:srgbClr val="FF0000"/>
              </a:solidFill>
              <a:latin typeface="Georgia" pitchFamily="18" charset="0"/>
            </a:endParaRPr>
          </a:p>
          <a:p>
            <a:endParaRPr lang="ru-RU" sz="600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r>
              <a:rPr lang="ru-RU" sz="2400" b="1" i="1" dirty="0" smtClean="0">
                <a:latin typeface="Georgia" pitchFamily="18" charset="0"/>
              </a:rPr>
              <a:t>Ролик создан при поддержке общества по борьбе с лобовыми стёклами и бамперами автомобилей. </a:t>
            </a:r>
            <a:r>
              <a:rPr lang="ru-RU" sz="1400" b="1" i="1" dirty="0" smtClean="0">
                <a:solidFill>
                  <a:srgbClr val="FF0000"/>
                </a:solidFill>
                <a:latin typeface="Georgia" pitchFamily="18" charset="0"/>
              </a:rPr>
              <a:t>(Источник, адрес </a:t>
            </a:r>
            <a:r>
              <a:rPr lang="ru-RU" sz="1400" b="1" i="1" dirty="0" smtClean="0">
                <a:solidFill>
                  <a:srgbClr val="FF0000"/>
                </a:solidFill>
                <a:latin typeface="Georgia" pitchFamily="18" charset="0"/>
              </a:rPr>
              <a:t>рекламодателей)</a:t>
            </a:r>
            <a:endParaRPr lang="ru-RU" sz="14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74638"/>
            <a:ext cx="8572560" cy="63341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6666"/>
                </a:solidFill>
                <a:latin typeface="Georgia" pitchFamily="18" charset="0"/>
              </a:rPr>
              <a:t>Составление текста по подобию</a:t>
            </a:r>
            <a:endParaRPr lang="ru-RU" sz="2800" b="1" dirty="0">
              <a:solidFill>
                <a:srgbClr val="006666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0173"/>
            <a:ext cx="8229600" cy="4625989"/>
          </a:xfrm>
        </p:spPr>
        <p:txBody>
          <a:bodyPr/>
          <a:lstStyle/>
          <a:p>
            <a:pPr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2400" b="1" dirty="0" smtClean="0">
                <a:latin typeface="Georgia" pitchFamily="18" charset="0"/>
              </a:rPr>
              <a:t>Любой проект завершается этапом защиты</a:t>
            </a:r>
            <a:endParaRPr lang="ru-RU" sz="2400" b="1" dirty="0" smtClean="0"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Учебная">
  <a:themeElements>
    <a:clrScheme name="Учебна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Учебна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Учебна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Учебная</Template>
  <TotalTime>108</TotalTime>
  <Words>468</Words>
  <Application>Microsoft Office PowerPoint</Application>
  <PresentationFormat>Экран (4:3)</PresentationFormat>
  <Paragraphs>104</Paragraphs>
  <Slides>17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Учебная</vt:lpstr>
      <vt:lpstr>Презентация</vt:lpstr>
      <vt:lpstr>Реализация  деятельностного подхода в преподавании предпрофильного элективного курса  по русскому языку  для учащихся 8 класса  «Эта знакомая реклама» </vt:lpstr>
      <vt:lpstr>Цели элективного курса: </vt:lpstr>
      <vt:lpstr>Главная концепция элективного курса: </vt:lpstr>
      <vt:lpstr> Учащиеся должны</vt:lpstr>
      <vt:lpstr>Основные разделы программы</vt:lpstr>
      <vt:lpstr>Метод проектов предполагает</vt:lpstr>
      <vt:lpstr>Принципы, на которых построена работа над проектом на учебном занятии:</vt:lpstr>
      <vt:lpstr>Примерная структура рекламного текста</vt:lpstr>
      <vt:lpstr>Составление текста по подобию</vt:lpstr>
      <vt:lpstr>Классификация рекламы по способам распространения</vt:lpstr>
      <vt:lpstr>Составление текста по опорной информации</vt:lpstr>
      <vt:lpstr> Трансформация текста</vt:lpstr>
      <vt:lpstr>Виды рекламы</vt:lpstr>
      <vt:lpstr>Целевая аудитория рекламного текста</vt:lpstr>
      <vt:lpstr>Язык рекламы</vt:lpstr>
      <vt:lpstr>Язык рекламы</vt:lpstr>
      <vt:lpstr>Реализация  деятельностного подхода в преподавании предпрофильного элективного курса  по русскому языку  для учащихся 8 класса  «Эта знакомая реклама»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18</cp:revision>
  <dcterms:created xsi:type="dcterms:W3CDTF">2010-12-02T17:45:55Z</dcterms:created>
  <dcterms:modified xsi:type="dcterms:W3CDTF">2011-02-17T20:16:13Z</dcterms:modified>
</cp:coreProperties>
</file>