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73" r:id="rId5"/>
    <p:sldId id="269" r:id="rId6"/>
    <p:sldId id="259" r:id="rId7"/>
    <p:sldId id="265" r:id="rId8"/>
    <p:sldId id="260" r:id="rId9"/>
    <p:sldId id="261" r:id="rId10"/>
    <p:sldId id="262" r:id="rId11"/>
    <p:sldId id="263" r:id="rId12"/>
    <p:sldId id="264" r:id="rId13"/>
    <p:sldId id="266" r:id="rId14"/>
    <p:sldId id="267" r:id="rId15"/>
    <p:sldId id="268" r:id="rId16"/>
    <p:sldId id="270" r:id="rId17"/>
    <p:sldId id="272" r:id="rId18"/>
    <p:sldId id="27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>
      <p:cViewPr varScale="1">
        <p:scale>
          <a:sx n="70" d="100"/>
          <a:sy n="70" d="100"/>
        </p:scale>
        <p:origin x="-5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История возникновения рекламы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Элективный курс </a:t>
            </a:r>
            <a:r>
              <a:rPr lang="ru-RU" dirty="0" err="1" smtClean="0"/>
              <a:t>предпрофильной</a:t>
            </a:r>
            <a:r>
              <a:rPr lang="ru-RU" dirty="0" smtClean="0"/>
              <a:t> подготовки 8 </a:t>
            </a:r>
            <a:r>
              <a:rPr lang="ru-RU" dirty="0" smtClean="0"/>
              <a:t>класс</a:t>
            </a:r>
            <a:endParaRPr lang="en-US" dirty="0" smtClean="0"/>
          </a:p>
          <a:p>
            <a:r>
              <a:rPr lang="ru-RU" sz="1400" dirty="0" smtClean="0"/>
              <a:t>Автор: Ваничкина М.А., учитель русского языка и литературы  МАОУ «Лицей №62» г. Саратова</a:t>
            </a:r>
            <a:endParaRPr lang="ru-RU" sz="1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02990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Дореволюционная отечественная реклама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Во времена Киевской Руси (X-XI вв.) купцы пользовались услугами глашатаев; </a:t>
            </a:r>
          </a:p>
          <a:p>
            <a:pPr>
              <a:buNone/>
            </a:pPr>
            <a:r>
              <a:rPr lang="ru-RU" dirty="0" smtClean="0"/>
              <a:t>	XVIII в. распространилось книгопечатание (И. Федоров); </a:t>
            </a:r>
          </a:p>
          <a:p>
            <a:pPr>
              <a:buNone/>
            </a:pPr>
            <a:r>
              <a:rPr lang="ru-RU" dirty="0" smtClean="0"/>
              <a:t>	Мелкие странствующие торговцы (офени, коробейники); </a:t>
            </a:r>
          </a:p>
          <a:p>
            <a:pPr>
              <a:buNone/>
            </a:pPr>
            <a:r>
              <a:rPr lang="ru-RU" dirty="0" smtClean="0"/>
              <a:t>	Лубки (народные картинки)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Вот так квас – </a:t>
            </a:r>
          </a:p>
          <a:p>
            <a:pPr>
              <a:buNone/>
            </a:pPr>
            <a:r>
              <a:rPr lang="ru-RU" dirty="0" smtClean="0"/>
              <a:t>	В самый раз! </a:t>
            </a:r>
          </a:p>
          <a:p>
            <a:pPr>
              <a:buNone/>
            </a:pPr>
            <a:r>
              <a:rPr lang="ru-RU" dirty="0" smtClean="0"/>
              <a:t>	Баварский со льдом – </a:t>
            </a:r>
          </a:p>
          <a:p>
            <a:pPr>
              <a:buNone/>
            </a:pPr>
            <a:r>
              <a:rPr lang="ru-RU" dirty="0" smtClean="0"/>
              <a:t>	Даром не берем! </a:t>
            </a:r>
          </a:p>
          <a:p>
            <a:pPr>
              <a:buNone/>
            </a:pPr>
            <a:r>
              <a:rPr lang="ru-RU" dirty="0" smtClean="0"/>
              <a:t>	Пробки рвет! Дым идет! </a:t>
            </a:r>
          </a:p>
          <a:p>
            <a:pPr>
              <a:buNone/>
            </a:pPr>
            <a:r>
              <a:rPr lang="ru-RU" dirty="0" smtClean="0"/>
              <a:t>	В носи шибает! В рот икает!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Реклама </a:t>
            </a:r>
            <a:r>
              <a:rPr lang="ru-RU" b="1" dirty="0" smtClean="0"/>
              <a:t>Советского периода</a:t>
            </a:r>
            <a:r>
              <a:rPr lang="ru-RU" dirty="0" smtClean="0"/>
              <a:t>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20 ноября 1917 г. Декрет «О введении </a:t>
            </a:r>
            <a:r>
              <a:rPr lang="ru-RU" dirty="0" err="1" smtClean="0"/>
              <a:t>гос</a:t>
            </a:r>
            <a:r>
              <a:rPr lang="ru-RU" dirty="0" smtClean="0"/>
              <a:t>. монополии на объявления»; </a:t>
            </a:r>
          </a:p>
          <a:p>
            <a:pPr>
              <a:buNone/>
            </a:pPr>
            <a:r>
              <a:rPr lang="ru-RU" dirty="0" smtClean="0"/>
              <a:t>	Имущество всех рекламных </a:t>
            </a:r>
            <a:r>
              <a:rPr lang="ru-RU" dirty="0" err="1" smtClean="0"/>
              <a:t>агенств</a:t>
            </a:r>
            <a:r>
              <a:rPr lang="ru-RU" dirty="0" smtClean="0"/>
              <a:t> конфисковалось; </a:t>
            </a:r>
          </a:p>
          <a:p>
            <a:pPr>
              <a:buNone/>
            </a:pPr>
            <a:r>
              <a:rPr lang="ru-RU" dirty="0" smtClean="0"/>
              <a:t>	Рекламы, кроме политической, не существовало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Тому не страшен / </a:t>
            </a:r>
          </a:p>
          <a:p>
            <a:pPr>
              <a:buNone/>
            </a:pPr>
            <a:r>
              <a:rPr lang="ru-RU" dirty="0" smtClean="0"/>
              <a:t>мороз зловещий, </a:t>
            </a:r>
          </a:p>
          <a:p>
            <a:pPr>
              <a:buNone/>
            </a:pPr>
            <a:r>
              <a:rPr lang="ru-RU" dirty="0" smtClean="0"/>
              <a:t>Кто в </a:t>
            </a:r>
            <a:r>
              <a:rPr lang="ru-RU" dirty="0" err="1" smtClean="0"/>
              <a:t>ГУМе</a:t>
            </a:r>
            <a:r>
              <a:rPr lang="ru-RU" dirty="0" smtClean="0"/>
              <a:t> / купит /</a:t>
            </a:r>
          </a:p>
          <a:p>
            <a:pPr>
              <a:buNone/>
            </a:pPr>
            <a:r>
              <a:rPr lang="ru-RU" dirty="0" smtClean="0"/>
              <a:t> тёплые вещи.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Или: </a:t>
            </a:r>
          </a:p>
          <a:p>
            <a:pPr>
              <a:buNone/>
            </a:pPr>
            <a:r>
              <a:rPr lang="ru-RU" dirty="0" smtClean="0"/>
              <a:t>Беги со всех ног </a:t>
            </a:r>
          </a:p>
          <a:p>
            <a:pPr>
              <a:buNone/>
            </a:pPr>
            <a:r>
              <a:rPr lang="ru-RU" dirty="0" smtClean="0"/>
              <a:t>Покупать / «Огонёк». 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586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Реклама в </a:t>
            </a:r>
            <a:r>
              <a:rPr lang="ru-RU" b="1" dirty="0" smtClean="0"/>
              <a:t>современной России</a:t>
            </a:r>
            <a:r>
              <a:rPr lang="ru-RU" dirty="0" smtClean="0"/>
              <a:t>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Доверие к рекламе подорвано в результате серии скандалов на финансовых рынках (жертвами мошенников стали более миллиона человек, потерявших в сумме более 5 млрд. долларов). </a:t>
            </a:r>
          </a:p>
          <a:p>
            <a:pPr>
              <a:buNone/>
            </a:pPr>
            <a:r>
              <a:rPr lang="ru-RU" dirty="0" smtClean="0"/>
              <a:t>	Несовершенство Российского законодательства в области налогов и рекламы. Лидирующее место на российском рынке в 1990-х гг. занимали зарубежные рекламные агентства.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Популярны. Лозунги – звучные фразы Обращения к разуму покупателя (акцент на пользу товара – косметика, медикаменты, здоровая пища) Обращение к эмоциям (психологическое воздействие) 1. клятвенное заверение звезд 2. эффект «стадности» - все любят, все пользуются, а ты? 3. покупка популярных товаров – если купите, то приобретете или достигнете чего - либо.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44463"/>
            <a:ext cx="7286676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8" y="2357430"/>
            <a:ext cx="3243262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070915_advert_feed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3266182"/>
            <a:ext cx="4038600" cy="2492573"/>
          </a:xfrm>
        </p:spPr>
      </p:pic>
      <p:pic>
        <p:nvPicPr>
          <p:cNvPr id="6" name="Содержимое 5" descr="trust.pn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2995750"/>
            <a:ext cx="4038600" cy="3033437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Бренд. Английского – «клеймо», требует комплексного подхода Своя уникальная ниша (на рынке и в сознании людей) Своя реклама (психологическая связь между потребителем и товаром) Своя стоимость (оплачиваемая потребителем).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4325112"/>
          </a:xfrm>
        </p:spPr>
        <p:txBody>
          <a:bodyPr/>
          <a:lstStyle/>
          <a:p>
            <a:r>
              <a:rPr lang="ru-RU" b="1" dirty="0" smtClean="0"/>
              <a:t>Реклама</a:t>
            </a:r>
            <a:r>
              <a:rPr lang="ru-RU" dirty="0" smtClean="0"/>
              <a:t> - (франц. </a:t>
            </a:r>
            <a:r>
              <a:rPr lang="ru-RU" dirty="0" err="1" smtClean="0"/>
              <a:t>reclame</a:t>
            </a:r>
            <a:r>
              <a:rPr lang="ru-RU" dirty="0" smtClean="0"/>
              <a:t>, от лат. </a:t>
            </a:r>
            <a:r>
              <a:rPr lang="ru-RU" dirty="0" err="1" smtClean="0"/>
              <a:t>гесlamo</a:t>
            </a:r>
            <a:r>
              <a:rPr lang="ru-RU" dirty="0" smtClean="0"/>
              <a:t> - выкрикиваю) – это </a:t>
            </a:r>
            <a:r>
              <a:rPr lang="ru-RU" dirty="0" smtClean="0">
                <a:solidFill>
                  <a:srgbClr val="FF0000"/>
                </a:solidFill>
              </a:rPr>
              <a:t>информация о потребительских свойствах товаров и различных видах услуг с целью их реализации или создания спроса на них, а также распространение сведений о лице, организации, произведении литературы и искусства и т. п. с целью создания им популярности.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0299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 соответствии с законодательством Российской Федерации </a:t>
            </a:r>
            <a:r>
              <a:rPr lang="ru-RU" b="1" dirty="0" smtClean="0"/>
              <a:t>современная реклама</a:t>
            </a:r>
            <a:r>
              <a:rPr lang="ru-RU" dirty="0" smtClean="0"/>
              <a:t>, в том числе </a:t>
            </a:r>
            <a:r>
              <a:rPr lang="ru-RU" b="1" dirty="0" smtClean="0"/>
              <a:t>Интернет-реклама</a:t>
            </a:r>
            <a:r>
              <a:rPr lang="ru-RU" dirty="0" smtClean="0"/>
              <a:t>, определяется как </a:t>
            </a:r>
            <a:r>
              <a:rPr lang="ru-RU" dirty="0" smtClean="0">
                <a:solidFill>
                  <a:srgbClr val="FF0000"/>
                </a:solidFill>
              </a:rPr>
              <a:t>распространяемая в любой форме, с помощью любых средств информация о физическом или юридическом лице, товарах, идеях и начинаниях, которая предназначена для неопределенного круга лиц и призвана формировать или поддерживать интерес к этим физическому, юридическому лицу, товарам, идеям и начинаниям и способствовать реализации товаров, идей и начинаний.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5866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accent2"/>
                </a:solidFill>
                <a:latin typeface="Bookman Old Style" pitchFamily="18" charset="0"/>
              </a:rPr>
              <a:t>Реклама</a:t>
            </a:r>
            <a:r>
              <a:rPr lang="ru-RU" sz="3200" dirty="0" smtClean="0">
                <a:solidFill>
                  <a:schemeClr val="accent2"/>
                </a:solidFill>
              </a:rPr>
              <a:t> – </a:t>
            </a:r>
            <a:br>
              <a:rPr lang="ru-RU" sz="3200" dirty="0" smtClean="0">
                <a:solidFill>
                  <a:schemeClr val="accent2"/>
                </a:solidFill>
              </a:rPr>
            </a:br>
            <a:r>
              <a:rPr lang="ru-RU" sz="3200" dirty="0" smtClean="0">
                <a:solidFill>
                  <a:schemeClr val="accent2"/>
                </a:solidFill>
              </a:rPr>
              <a:t/>
            </a:r>
            <a:br>
              <a:rPr lang="ru-RU" sz="3200" dirty="0" smtClean="0">
                <a:solidFill>
                  <a:schemeClr val="accent2"/>
                </a:solidFill>
              </a:rPr>
            </a:br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информация</a:t>
            </a:r>
            <a:r>
              <a:rPr lang="ru-RU" dirty="0" smtClean="0">
                <a:solidFill>
                  <a:schemeClr val="accent2"/>
                </a:solidFill>
                <a:latin typeface="Bookman Old Style" pitchFamily="18" charset="0"/>
              </a:rPr>
              <a:t> о потребительских свойствах товаров и </a:t>
            </a:r>
            <a:br>
              <a:rPr lang="ru-RU" dirty="0" smtClean="0">
                <a:solidFill>
                  <a:schemeClr val="accent2"/>
                </a:solidFill>
                <a:latin typeface="Bookman Old Style" pitchFamily="18" charset="0"/>
              </a:rPr>
            </a:br>
            <a:r>
              <a:rPr lang="ru-RU" dirty="0" smtClean="0">
                <a:solidFill>
                  <a:schemeClr val="accent2"/>
                </a:solidFill>
                <a:latin typeface="Bookman Old Style" pitchFamily="18" charset="0"/>
              </a:rPr>
              <a:t>различных видов услуг </a:t>
            </a:r>
            <a:br>
              <a:rPr lang="ru-RU" dirty="0" smtClean="0">
                <a:solidFill>
                  <a:schemeClr val="accent2"/>
                </a:solidFill>
                <a:latin typeface="Bookman Old Style" pitchFamily="18" charset="0"/>
              </a:rPr>
            </a:br>
            <a:r>
              <a:rPr lang="ru-RU" dirty="0" smtClean="0">
                <a:solidFill>
                  <a:srgbClr val="660066"/>
                </a:solidFill>
                <a:latin typeface="Bookman Old Style" pitchFamily="18" charset="0"/>
              </a:rPr>
              <a:t>с целью их реализации, </a:t>
            </a:r>
            <a:br>
              <a:rPr lang="ru-RU" dirty="0" smtClean="0">
                <a:solidFill>
                  <a:srgbClr val="660066"/>
                </a:solidFill>
                <a:latin typeface="Bookman Old Style" pitchFamily="18" charset="0"/>
              </a:rPr>
            </a:br>
            <a:r>
              <a:rPr lang="ru-RU" dirty="0" smtClean="0">
                <a:solidFill>
                  <a:srgbClr val="660066"/>
                </a:solidFill>
                <a:latin typeface="Bookman Old Style" pitchFamily="18" charset="0"/>
              </a:rPr>
              <a:t>создания на них спроса.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Реклама –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rgbClr val="FF0000"/>
                </a:solidFill>
              </a:rPr>
              <a:t>целенаправленное воздействие на потребителя с целью создания популярности товара и ускорения его продвижения на рынке.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8601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Древний Египет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1 тысячелетие до н. э.  </a:t>
            </a:r>
          </a:p>
          <a:p>
            <a:pPr>
              <a:buNone/>
            </a:pPr>
            <a:r>
              <a:rPr lang="ru-RU" dirty="0" smtClean="0"/>
              <a:t>	Древнеегипетский город </a:t>
            </a:r>
            <a:r>
              <a:rPr lang="ru-RU" b="1" dirty="0" smtClean="0"/>
              <a:t>Мемфис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	Камень с высеченной на нём надписью: «Я, </a:t>
            </a:r>
            <a:r>
              <a:rPr lang="ru-RU" dirty="0" err="1" smtClean="0"/>
              <a:t>Рино</a:t>
            </a:r>
            <a:r>
              <a:rPr lang="ru-RU" dirty="0" smtClean="0"/>
              <a:t>, с острова Крит, по воле богов толкую сновидения».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431552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Древняя Греция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	</a:t>
            </a:r>
          </a:p>
          <a:p>
            <a:pPr>
              <a:buNone/>
            </a:pPr>
            <a:r>
              <a:rPr lang="ru-RU" dirty="0" smtClean="0"/>
              <a:t>	Сохранилось несколько носителей рекламных сообщений на дощечках и плитах: «Чтоб глаза сияли, чтоб алели щеки, чтоб надолго сохранялась девичья краса, разумная женщина будет покупать румяна по разумным ценам у </a:t>
            </a:r>
            <a:r>
              <a:rPr lang="ru-RU" dirty="0" err="1" smtClean="0"/>
              <a:t>Эклиптоса</a:t>
            </a:r>
            <a:r>
              <a:rPr lang="ru-RU" dirty="0" smtClean="0"/>
              <a:t>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431552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Древнеримская империя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dirty="0" smtClean="0"/>
              <a:t>	 "Прохожий, пройди отсюда до двенадцатой башни. Там </a:t>
            </a:r>
            <a:r>
              <a:rPr lang="ru-RU" dirty="0" err="1" smtClean="0"/>
              <a:t>Сиркус</a:t>
            </a:r>
            <a:r>
              <a:rPr lang="ru-RU" dirty="0" smtClean="0"/>
              <a:t> держит винный погребок. Загляни туда. До встречи".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Надписями подобного типа снабжались и римские бани (термы), которые пользовались огромной популярностью у населения.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867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b="1" dirty="0" smtClean="0"/>
              <a:t>Позднее Средневековье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1450 г. изобретение в Германии </a:t>
            </a:r>
            <a:r>
              <a:rPr lang="ru-RU" dirty="0" err="1" smtClean="0"/>
              <a:t>Иоганом</a:t>
            </a:r>
            <a:r>
              <a:rPr lang="ru-RU" dirty="0" smtClean="0"/>
              <a:t> </a:t>
            </a:r>
            <a:r>
              <a:rPr lang="ru-RU" dirty="0" err="1" smtClean="0"/>
              <a:t>Гутенбергом</a:t>
            </a:r>
            <a:r>
              <a:rPr lang="ru-RU" dirty="0" smtClean="0"/>
              <a:t> печатного станка. </a:t>
            </a:r>
          </a:p>
          <a:p>
            <a:pPr>
              <a:buNone/>
            </a:pPr>
            <a:r>
              <a:rPr lang="ru-RU" dirty="0" smtClean="0"/>
              <a:t>	</a:t>
            </a:r>
          </a:p>
          <a:p>
            <a:pPr>
              <a:buNone/>
            </a:pPr>
            <a:r>
              <a:rPr lang="ru-RU" dirty="0" smtClean="0"/>
              <a:t>	Началось развитие книгопечатания и печатной рекламы (каталоги, плакаты, листовки).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120</TotalTime>
  <Words>309</Words>
  <Application>Microsoft Office PowerPoint</Application>
  <PresentationFormat>Экран (4:3)</PresentationFormat>
  <Paragraphs>57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Городская</vt:lpstr>
      <vt:lpstr>История возникновения рекламы</vt:lpstr>
      <vt:lpstr>Слайд 2</vt:lpstr>
      <vt:lpstr>Слайд 3</vt:lpstr>
      <vt:lpstr>Слайд 4</vt:lpstr>
      <vt:lpstr>Реклама – 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возникновения рекламы</dc:title>
  <cp:lastModifiedBy>User</cp:lastModifiedBy>
  <cp:revision>16</cp:revision>
  <dcterms:modified xsi:type="dcterms:W3CDTF">2013-05-14T14:19:37Z</dcterms:modified>
</cp:coreProperties>
</file>