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0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60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9E152F9-B47D-4449-BD2C-EB9BDA5F88C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8EBF74B-4ED4-4E99-AFBA-384A0C296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52F9-B47D-4449-BD2C-EB9BDA5F88C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F74B-4ED4-4E99-AFBA-384A0C2963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52F9-B47D-4449-BD2C-EB9BDA5F88C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F74B-4ED4-4E99-AFBA-384A0C296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52F9-B47D-4449-BD2C-EB9BDA5F88C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F74B-4ED4-4E99-AFBA-384A0C296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9E152F9-B47D-4449-BD2C-EB9BDA5F88C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8EBF74B-4ED4-4E99-AFBA-384A0C296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52F9-B47D-4449-BD2C-EB9BDA5F88C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F74B-4ED4-4E99-AFBA-384A0C296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52F9-B47D-4449-BD2C-EB9BDA5F88C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F74B-4ED4-4E99-AFBA-384A0C296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52F9-B47D-4449-BD2C-EB9BDA5F88C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F74B-4ED4-4E99-AFBA-384A0C296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52F9-B47D-4449-BD2C-EB9BDA5F88C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F74B-4ED4-4E99-AFBA-384A0C296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52F9-B47D-4449-BD2C-EB9BDA5F88C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F74B-4ED4-4E99-AFBA-384A0C296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52F9-B47D-4449-BD2C-EB9BDA5F88C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F74B-4ED4-4E99-AFBA-384A0C296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9E152F9-B47D-4449-BD2C-EB9BDA5F88CB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EBF74B-4ED4-4E99-AFBA-384A0C2963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191906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Классификация рекламы по </a:t>
            </a:r>
            <a:r>
              <a:rPr lang="ru-RU" sz="2800" b="1" dirty="0" smtClean="0">
                <a:solidFill>
                  <a:srgbClr val="7030A0"/>
                </a:solidFill>
              </a:rPr>
              <a:t>способам </a:t>
            </a:r>
            <a:r>
              <a:rPr lang="ru-RU" sz="2800" b="1" dirty="0" smtClean="0">
                <a:solidFill>
                  <a:srgbClr val="7030A0"/>
                </a:solidFill>
              </a:rPr>
              <a:t>распространения</a:t>
            </a:r>
            <a:r>
              <a:rPr lang="en-US" sz="2800" b="1" dirty="0" smtClean="0">
                <a:solidFill>
                  <a:srgbClr val="7030A0"/>
                </a:solidFill>
              </a:rPr>
              <a:t/>
            </a:r>
            <a:br>
              <a:rPr lang="en-US" sz="2800" b="1" dirty="0" smtClean="0">
                <a:solidFill>
                  <a:srgbClr val="7030A0"/>
                </a:solidFill>
              </a:rPr>
            </a:br>
            <a:r>
              <a:rPr lang="en-US" sz="2800" b="1" dirty="0" smtClean="0">
                <a:solidFill>
                  <a:srgbClr val="7030A0"/>
                </a:solidFill>
              </a:rPr>
              <a:t/>
            </a:r>
            <a:br>
              <a:rPr lang="en-US" sz="2800" b="1" dirty="0" smtClean="0">
                <a:solidFill>
                  <a:srgbClr val="7030A0"/>
                </a:solidFill>
              </a:rPr>
            </a:br>
            <a:r>
              <a:rPr lang="ru-RU" sz="1800" dirty="0" smtClean="0"/>
              <a:t>Автор: Ваничкина М.А., учитель русского языка и литературы  МАОУ «Лицей №62» г. Саратова</a:t>
            </a:r>
            <a:br>
              <a:rPr lang="ru-RU" sz="1800" dirty="0" smtClean="0"/>
            </a:br>
            <a:endParaRPr lang="ru-RU" sz="1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010570" cy="96459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Классификация рекламного текста по </a:t>
            </a:r>
            <a:r>
              <a:rPr lang="ru-RU" sz="2800" b="1" dirty="0" smtClean="0">
                <a:solidFill>
                  <a:srgbClr val="7030A0"/>
                </a:solidFill>
              </a:rPr>
              <a:t>каналам восприятия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Виды рекламы на радио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объявления</a:t>
            </a:r>
            <a:r>
              <a:rPr lang="ru-RU" dirty="0" smtClean="0"/>
              <a:t> </a:t>
            </a:r>
          </a:p>
          <a:p>
            <a:pPr lvl="0"/>
            <a:r>
              <a:rPr lang="ru-RU" b="1" dirty="0" err="1" smtClean="0">
                <a:solidFill>
                  <a:srgbClr val="0070C0"/>
                </a:solidFill>
              </a:rPr>
              <a:t>аудиоролик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информационный </a:t>
            </a:r>
            <a:r>
              <a:rPr lang="ru-RU" dirty="0" smtClean="0"/>
              <a:t>– предоставленные клиентом сведения, прочитанные под музыку или в сопровождении спецэффектов;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игровой</a:t>
            </a:r>
            <a:r>
              <a:rPr lang="ru-RU" b="1" dirty="0" smtClean="0"/>
              <a:t> </a:t>
            </a:r>
            <a:r>
              <a:rPr lang="ru-RU" dirty="0" smtClean="0"/>
              <a:t>– оригинальный текст (игровой монолог или диалог),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музыкальный</a:t>
            </a:r>
            <a:r>
              <a:rPr lang="ru-RU" dirty="0" smtClean="0"/>
              <a:t> – оригинальная музыка, оригинальный текст (стихи к рекламной песне или рифмованная фраза с названием продукта/ компании/</a:t>
            </a:r>
            <a:r>
              <a:rPr lang="ru-RU" dirty="0" err="1" smtClean="0"/>
              <a:t>слогана</a:t>
            </a:r>
            <a:r>
              <a:rPr lang="ru-RU" dirty="0" smtClean="0"/>
              <a:t>/телефона) </a:t>
            </a:r>
          </a:p>
          <a:p>
            <a:r>
              <a:rPr lang="ru-RU" b="1" dirty="0" err="1" smtClean="0">
                <a:solidFill>
                  <a:srgbClr val="0070C0"/>
                </a:solidFill>
              </a:rPr>
              <a:t>имиджевый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– не всегда музыкальный ролик; отсутствуют телефоны, адреса, реклама направлена только на имя марки, продукта, их запоминаемость и узнаваемость.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выступления</a:t>
            </a:r>
            <a:r>
              <a:rPr lang="ru-RU" dirty="0" smtClean="0"/>
              <a:t> – прямые обращения представителей фирмы-рекламодателя к радиослушателям с соответствующими предложениями или разъяснениями;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консультации специалистов </a:t>
            </a:r>
            <a:r>
              <a:rPr lang="ru-RU" dirty="0" smtClean="0"/>
              <a:t>– вид радиорекламы по форме близкий к выступлению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радиорепортажи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Наружная реклама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(Англ. – </a:t>
            </a:r>
            <a:r>
              <a:rPr lang="en-US" i="1" dirty="0" smtClean="0"/>
              <a:t>outdoor advertising</a:t>
            </a:r>
            <a:r>
              <a:rPr lang="ru-RU" dirty="0" smtClean="0"/>
              <a:t>) – одно из основных средств рекламы, носители которого размещаются вне помещений. Наружная реклама рассчитана на пешеходов, шоферов, пассажиров. По целям, как правило, является напоминающей.</a:t>
            </a:r>
          </a:p>
          <a:p>
            <a:r>
              <a:rPr lang="ru-RU" dirty="0" smtClean="0"/>
              <a:t>Около 20 % всех денег, вращающихся на российском рекламном рынке, приходится на наружную рекламу.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Наружная реклама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связи с тем, что наружная реклама в большинстве случаев воспринимается на </a:t>
            </a:r>
            <a:r>
              <a:rPr lang="ru-RU" b="1" dirty="0" smtClean="0">
                <a:solidFill>
                  <a:srgbClr val="0070C0"/>
                </a:solidFill>
              </a:rPr>
              <a:t>значительном расстоянии и на ходу</a:t>
            </a:r>
            <a:r>
              <a:rPr lang="ru-RU" dirty="0" smtClean="0"/>
              <a:t>, она представляет собой, как правило, краткие и выразительные сообщения. В художественном оформлении этих рекламных материалов крупно выделяются основные </a:t>
            </a:r>
            <a:r>
              <a:rPr lang="ru-RU" b="1" dirty="0" smtClean="0">
                <a:solidFill>
                  <a:srgbClr val="0070C0"/>
                </a:solidFill>
              </a:rPr>
              <a:t>элементы фирменной символики</a:t>
            </a:r>
            <a:r>
              <a:rPr lang="ru-RU" dirty="0" smtClean="0"/>
              <a:t> (товарный знак, фир­менный блок, фирменные цвета).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dirty="0" smtClean="0"/>
              <a:t>     Для наружной рекламы существует пять наиболее важных требований:</a:t>
            </a:r>
          </a:p>
          <a:p>
            <a:pPr lvl="0"/>
            <a:r>
              <a:rPr lang="ru-RU" dirty="0" smtClean="0"/>
              <a:t>Часто попадаться на глаза.</a:t>
            </a:r>
          </a:p>
          <a:p>
            <a:pPr lvl="0"/>
            <a:r>
              <a:rPr lang="ru-RU" dirty="0" smtClean="0"/>
              <a:t>Привлекать к себе внимание.</a:t>
            </a:r>
          </a:p>
          <a:p>
            <a:pPr lvl="0"/>
            <a:r>
              <a:rPr lang="ru-RU" dirty="0" smtClean="0"/>
              <a:t>Быть краткой.</a:t>
            </a:r>
          </a:p>
          <a:p>
            <a:pPr lvl="0"/>
            <a:r>
              <a:rPr lang="ru-RU" dirty="0" smtClean="0"/>
              <a:t>Быть без труда читаемой на ходу.</a:t>
            </a:r>
          </a:p>
          <a:p>
            <a:pPr lvl="0"/>
            <a:r>
              <a:rPr lang="ru-RU" dirty="0" smtClean="0"/>
              <a:t>Быть понятной.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Транзитная реклама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371034"/>
          </a:xfrm>
        </p:spPr>
        <p:txBody>
          <a:bodyPr/>
          <a:lstStyle/>
          <a:p>
            <a:pPr lvl="0"/>
            <a:r>
              <a:rPr lang="ru-RU" sz="2800" b="1" i="1" dirty="0" smtClean="0">
                <a:solidFill>
                  <a:srgbClr val="0070C0"/>
                </a:solidFill>
              </a:rPr>
              <a:t>наружная реклама на транспорте</a:t>
            </a:r>
            <a:r>
              <a:rPr lang="ru-RU" sz="2800" b="1" dirty="0" smtClean="0">
                <a:solidFill>
                  <a:srgbClr val="0070C0"/>
                </a:solidFill>
              </a:rPr>
              <a:t>  </a:t>
            </a:r>
            <a:r>
              <a:rPr lang="ru-RU" sz="2800" dirty="0" smtClean="0"/>
              <a:t>- на внешней поверхности транспортного средства. </a:t>
            </a:r>
          </a:p>
          <a:p>
            <a:pPr lvl="0"/>
            <a:r>
              <a:rPr lang="ru-RU" sz="2800" b="1" i="1" dirty="0" err="1" smtClean="0">
                <a:solidFill>
                  <a:srgbClr val="0070C0"/>
                </a:solidFill>
              </a:rPr>
              <a:t>внутрисалонная</a:t>
            </a:r>
            <a:r>
              <a:rPr lang="ru-RU" sz="2800" b="1" i="1" dirty="0" smtClean="0">
                <a:solidFill>
                  <a:srgbClr val="0070C0"/>
                </a:solidFill>
              </a:rPr>
              <a:t> реклама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</a:p>
          <a:p>
            <a:pPr lvl="0"/>
            <a:r>
              <a:rPr lang="ru-RU" sz="2800" b="1" i="1" dirty="0" smtClean="0">
                <a:solidFill>
                  <a:srgbClr val="0070C0"/>
                </a:solidFill>
              </a:rPr>
              <a:t>реклама в метро</a:t>
            </a:r>
            <a:endParaRPr lang="ru-RU" sz="2800" dirty="0" smtClean="0"/>
          </a:p>
          <a:p>
            <a:pPr lvl="0"/>
            <a:r>
              <a:rPr lang="ru-RU" sz="2800" b="1" i="1" dirty="0" smtClean="0">
                <a:solidFill>
                  <a:srgbClr val="0070C0"/>
                </a:solidFill>
              </a:rPr>
              <a:t>реклама на транспортных сооружениях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/>
              <a:t>может размещаться на остановках, она очень близка к обычной наружной рекламе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Печатная (полиграфическая) реклама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i="1" dirty="0" smtClean="0">
                <a:solidFill>
                  <a:srgbClr val="0070C0"/>
                </a:solidFill>
              </a:rPr>
              <a:t>листовка</a:t>
            </a:r>
            <a:r>
              <a:rPr lang="ru-RU" dirty="0" smtClean="0"/>
              <a:t> </a:t>
            </a:r>
          </a:p>
          <a:p>
            <a:pPr lvl="0"/>
            <a:r>
              <a:rPr lang="ru-RU" b="1" i="1" dirty="0" smtClean="0">
                <a:solidFill>
                  <a:srgbClr val="0070C0"/>
                </a:solidFill>
              </a:rPr>
              <a:t>проспект</a:t>
            </a:r>
            <a:r>
              <a:rPr lang="ru-RU" i="1" dirty="0" smtClean="0"/>
              <a:t> </a:t>
            </a:r>
            <a:r>
              <a:rPr lang="ru-RU" dirty="0" smtClean="0"/>
              <a:t>– многостраничное, сброшюрованное и хорошо иллюстрированное издание небольшого формата</a:t>
            </a:r>
          </a:p>
          <a:p>
            <a:pPr lvl="0"/>
            <a:r>
              <a:rPr lang="ru-RU" b="1" i="1" dirty="0" smtClean="0">
                <a:solidFill>
                  <a:srgbClr val="0070C0"/>
                </a:solidFill>
              </a:rPr>
              <a:t>каталог</a:t>
            </a:r>
            <a:r>
              <a:rPr lang="ru-RU" dirty="0" smtClean="0"/>
              <a:t> </a:t>
            </a:r>
          </a:p>
          <a:p>
            <a:pPr lvl="0"/>
            <a:r>
              <a:rPr lang="ru-RU" b="1" i="1" dirty="0" smtClean="0">
                <a:solidFill>
                  <a:srgbClr val="0070C0"/>
                </a:solidFill>
              </a:rPr>
              <a:t>Буклет</a:t>
            </a:r>
            <a:r>
              <a:rPr lang="ru-RU" b="1" i="1" dirty="0" smtClean="0"/>
              <a:t>;</a:t>
            </a:r>
            <a:r>
              <a:rPr lang="ru-RU" i="1" dirty="0" smtClean="0"/>
              <a:t> д</a:t>
            </a:r>
            <a:r>
              <a:rPr lang="ru-RU" dirty="0" smtClean="0"/>
              <a:t>ля разработки дизайна буклета в общем случае необходимы следующие элементы: логотип, контактная информация, графические материалы (слайды, фото, клипарты) и текстовая информация. Для технической продукции можно также составить графики и диаграммы, позволяющие увеличить наглядность информации</a:t>
            </a:r>
          </a:p>
          <a:p>
            <a:pPr lvl="0"/>
            <a:r>
              <a:rPr lang="ru-RU" b="1" i="1" dirty="0" err="1" smtClean="0">
                <a:solidFill>
                  <a:srgbClr val="0070C0"/>
                </a:solidFill>
              </a:rPr>
              <a:t>бродсайт</a:t>
            </a:r>
            <a:r>
              <a:rPr lang="ru-RU" i="1" dirty="0" smtClean="0"/>
              <a:t> —</a:t>
            </a:r>
            <a:r>
              <a:rPr lang="ru-RU" dirty="0" smtClean="0"/>
              <a:t> листовой рекламный материал большого формата, складывается пополам и обычно рассылается по почте без кон­верта</a:t>
            </a:r>
          </a:p>
          <a:p>
            <a:pPr lvl="0"/>
            <a:r>
              <a:rPr lang="ru-RU" b="1" i="1" dirty="0" err="1" smtClean="0">
                <a:solidFill>
                  <a:srgbClr val="0070C0"/>
                </a:solidFill>
              </a:rPr>
              <a:t>флайер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i="1" dirty="0" smtClean="0"/>
              <a:t>—</a:t>
            </a:r>
            <a:r>
              <a:rPr lang="ru-RU" dirty="0" smtClean="0"/>
              <a:t> хорошо иллюстрированный пригласительный билет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857232"/>
            <a:ext cx="842968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Саратове проживают около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850 тыс. человек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среднем каждый житель Саратова ежегодно     выбрасывает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250 кг отходов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среднестатистическом мусорном баке около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25%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объема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занимают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пищевые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отходы,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5-10% - бумага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более 50% - металл, текстиль, резина, стекло и </a:t>
            </a:r>
            <a:r>
              <a:rPr kumimoji="0" lang="ru-RU" sz="2800" b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полимеры. 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Домашнее задание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42472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Найти и принести рекламные тексты, в которых прослеживается обращение к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3600" b="1" dirty="0" smtClean="0">
                <a:solidFill>
                  <a:srgbClr val="FF0000"/>
                </a:solidFill>
              </a:rPr>
              <a:t>целевой аудитории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Рекламный текст – 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715436" cy="5072098"/>
          </a:xfrm>
        </p:spPr>
        <p:txBody>
          <a:bodyPr/>
          <a:lstStyle/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	</a:t>
            </a:r>
            <a:r>
              <a:rPr lang="ru-RU" sz="3200" b="1" i="1" dirty="0" smtClean="0">
                <a:solidFill>
                  <a:srgbClr val="C00000"/>
                </a:solidFill>
                <a:latin typeface="+mj-lt"/>
              </a:rPr>
              <a:t>это особый жанр написания статейного материала, который имеет целью </a:t>
            </a:r>
          </a:p>
          <a:p>
            <a:pPr>
              <a:buNone/>
            </a:pPr>
            <a:endParaRPr lang="ru-RU" sz="1000" b="1" i="1" dirty="0" smtClean="0">
              <a:solidFill>
                <a:srgbClr val="C0000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rgbClr val="C00000"/>
                </a:solidFill>
                <a:latin typeface="+mj-lt"/>
              </a:rPr>
              <a:t>  привлечь внимание целевой аудитории, </a:t>
            </a:r>
          </a:p>
          <a:p>
            <a:pPr>
              <a:buFont typeface="Wingdings" pitchFamily="2" charset="2"/>
              <a:buChar char="v"/>
            </a:pPr>
            <a:endParaRPr lang="ru-RU" sz="1000" b="1" i="1" dirty="0" smtClean="0">
              <a:solidFill>
                <a:srgbClr val="C0000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rgbClr val="C00000"/>
                </a:solidFill>
                <a:latin typeface="+mj-lt"/>
              </a:rPr>
              <a:t>  заинтересовать ее выгодным предложением, а также </a:t>
            </a:r>
          </a:p>
          <a:p>
            <a:pPr>
              <a:buFont typeface="Wingdings" pitchFamily="2" charset="2"/>
              <a:buChar char="v"/>
            </a:pPr>
            <a:endParaRPr lang="ru-RU" sz="1000" b="1" i="1" dirty="0" smtClean="0">
              <a:solidFill>
                <a:srgbClr val="C00000"/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i="1" dirty="0" smtClean="0">
                <a:solidFill>
                  <a:srgbClr val="C00000"/>
                </a:solidFill>
                <a:latin typeface="+mj-lt"/>
              </a:rPr>
              <a:t>  убедить сделать покупку или воспользоваться услугой.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Каналы восприятия рекламного текста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5984" y="2071678"/>
            <a:ext cx="4786346" cy="40852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000" b="1" dirty="0" err="1" smtClean="0"/>
              <a:t>Аудиальный</a:t>
            </a:r>
            <a:endParaRPr lang="ru-RU" sz="4000" b="1" dirty="0" smtClean="0"/>
          </a:p>
          <a:p>
            <a:pPr>
              <a:buFont typeface="Wingdings" pitchFamily="2" charset="2"/>
              <a:buChar char="v"/>
            </a:pPr>
            <a:r>
              <a:rPr lang="ru-RU" sz="4000" b="1" dirty="0" smtClean="0"/>
              <a:t>Визуальный 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err="1" smtClean="0"/>
              <a:t>Аудио-визуальный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2400"/>
            <a:ext cx="8543956" cy="990600"/>
          </a:xfrm>
        </p:spPr>
        <p:txBody>
          <a:bodyPr>
            <a:noAutofit/>
          </a:bodyPr>
          <a:lstStyle/>
          <a:p>
            <a:r>
              <a:rPr lang="ru-RU" b="1" smtClean="0">
                <a:solidFill>
                  <a:srgbClr val="7030A0"/>
                </a:solidFill>
              </a:rPr>
              <a:t>     Способы </a:t>
            </a:r>
            <a:r>
              <a:rPr lang="ru-RU" b="1" dirty="0" smtClean="0">
                <a:solidFill>
                  <a:srgbClr val="7030A0"/>
                </a:solidFill>
              </a:rPr>
              <a:t>распространения </a:t>
            </a:r>
            <a:r>
              <a:rPr lang="ru-RU" b="1" smtClean="0">
                <a:solidFill>
                  <a:srgbClr val="7030A0"/>
                </a:solidFill>
              </a:rPr>
              <a:t>рекламного 								    текста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Выставки и ярмарки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Реклама в сети Интернет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Рекламные сувениры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Прямая почтовая реклама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Реклама в кинотеатрах</a:t>
            </a:r>
            <a:endParaRPr lang="ru-RU" sz="32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Реклама в прессе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85348"/>
          </a:xfrm>
        </p:spPr>
        <p:txBody>
          <a:bodyPr/>
          <a:lstStyle/>
          <a:p>
            <a:r>
              <a:rPr lang="ru-RU" dirty="0" smtClean="0"/>
              <a:t>самая распространенная реклама во всем мире. К ней относят рекламу в газетах, журналах и специализированных рекламных изданиях.</a:t>
            </a:r>
          </a:p>
          <a:p>
            <a:r>
              <a:rPr lang="ru-RU" dirty="0" smtClean="0"/>
              <a:t>На рекламу в прессе в России приходится примерно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	32 %</a:t>
            </a:r>
            <a:r>
              <a:rPr lang="ru-RU" dirty="0" smtClean="0"/>
              <a:t> от объема всего рекламного рынка.</a:t>
            </a:r>
          </a:p>
          <a:p>
            <a:r>
              <a:rPr lang="ru-RU" dirty="0" smtClean="0"/>
              <a:t>Традиционно в прессе лидирует реклама </a:t>
            </a:r>
            <a:r>
              <a:rPr lang="ru-RU" b="1" dirty="0" smtClean="0">
                <a:solidFill>
                  <a:srgbClr val="0070C0"/>
                </a:solidFill>
              </a:rPr>
              <a:t>автотранспорта, недвижимости, услуг по туризму и отдыху, печатных изданий и полиграфии, торговых организаций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Читательская аудитория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357850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Для рекламодателя очень важно знать, кто читает издание, широкий круг людей или узкий. </a:t>
            </a:r>
          </a:p>
          <a:p>
            <a:r>
              <a:rPr lang="ru-RU" sz="2400" dirty="0" smtClean="0"/>
              <a:t>Если издание читают люди различного возраста, профессий, социального положения, то это популярное издание. В нем рекламируются товары и услуги массового спроса: продукты, одежда, бытовая техника и т. д. </a:t>
            </a:r>
          </a:p>
          <a:p>
            <a:r>
              <a:rPr lang="ru-RU" sz="2400" dirty="0" smtClean="0"/>
              <a:t>Если издание читает определенная группа людей, то это специализированное издание, в котором рекламируются товары и услуги специально для определенной группы людей. Если издание деловое, то в нем будет финансовая, компьютерная, транспортная реклама. В "Строительной газете" будет реклама строительных матери­алов и технологий. В "Учительской газете"– реклама учебных пособий и т. д.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Реклама на телевидении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традиционно считается основным носителем рекламы для широкого круга потребителей не только на Западе, но и в России. Этот сегмент остается самым крупным (в денежном выражении) и самым динамично развивающимся из традиционных рекламных рынков.</a:t>
            </a:r>
          </a:p>
          <a:p>
            <a:r>
              <a:rPr lang="ru-RU" dirty="0" smtClean="0"/>
              <a:t>Если рассмотреть специфику рекламирования товаров на телевидении, то здесь, прежде всего, рекламируются ходовые товары: пиво, прохладительные напитки, моющие и чистящие средства, средства по уходу за волосами, молочные продукты, услуги сотовой связи и т. д.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Виды телевизионной рекламы.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 err="1" smtClean="0">
                <a:solidFill>
                  <a:srgbClr val="0070C0"/>
                </a:solidFill>
              </a:rPr>
              <a:t>телеролики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– рекламные кино- или видеоролики продолжительностью от нескольких секунд до 2– 3 минут, демонстрируемые по телевидению. Рекламные ролики бывают игровыми, документальными, мультипликационными</a:t>
            </a:r>
          </a:p>
          <a:p>
            <a:pPr lvl="0"/>
            <a:r>
              <a:rPr lang="ru-RU" b="1" i="1" dirty="0" smtClean="0">
                <a:solidFill>
                  <a:srgbClr val="0070C0"/>
                </a:solidFill>
              </a:rPr>
              <a:t>рекламные сериалы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можно считать разновидностью </a:t>
            </a:r>
            <a:r>
              <a:rPr lang="ru-RU" dirty="0" err="1" smtClean="0"/>
              <a:t>телероликов</a:t>
            </a:r>
            <a:r>
              <a:rPr lang="ru-RU" dirty="0" smtClean="0"/>
              <a:t> </a:t>
            </a:r>
          </a:p>
          <a:p>
            <a:pPr lvl="0"/>
            <a:r>
              <a:rPr lang="ru-RU" b="1" i="1" dirty="0" smtClean="0">
                <a:solidFill>
                  <a:srgbClr val="0070C0"/>
                </a:solidFill>
              </a:rPr>
              <a:t>фотофильмы </a:t>
            </a:r>
            <a:r>
              <a:rPr lang="ru-RU" b="1" dirty="0" smtClean="0">
                <a:solidFill>
                  <a:srgbClr val="0070C0"/>
                </a:solidFill>
              </a:rPr>
              <a:t>–</a:t>
            </a:r>
            <a:r>
              <a:rPr lang="ru-RU" b="1" i="1" dirty="0" smtClean="0">
                <a:solidFill>
                  <a:srgbClr val="0070C0"/>
                </a:solidFill>
              </a:rPr>
              <a:t> или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слайд-фильмы</a:t>
            </a:r>
            <a:r>
              <a:rPr lang="ru-RU" dirty="0" smtClean="0"/>
              <a:t>, представляющие собой череду стоп-кадров</a:t>
            </a:r>
          </a:p>
          <a:p>
            <a:pPr lvl="0"/>
            <a:r>
              <a:rPr lang="ru-RU" b="1" i="1" dirty="0" err="1" smtClean="0">
                <a:solidFill>
                  <a:srgbClr val="0070C0"/>
                </a:solidFill>
              </a:rPr>
              <a:t>телеобъявления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</a:p>
          <a:p>
            <a:pPr lvl="0"/>
            <a:r>
              <a:rPr lang="ru-RU" b="1" i="1" dirty="0" smtClean="0">
                <a:solidFill>
                  <a:srgbClr val="0070C0"/>
                </a:solidFill>
              </a:rPr>
              <a:t>телетекст </a:t>
            </a:r>
            <a:r>
              <a:rPr lang="ru-RU" dirty="0" smtClean="0"/>
              <a:t>– текст с конкретными рекламными предложениями (обычно продажа товаров и услуг с указанием цен и условий реализации)</a:t>
            </a:r>
          </a:p>
          <a:p>
            <a:pPr lvl="0"/>
            <a:r>
              <a:rPr lang="ru-RU" b="1" i="1" dirty="0" smtClean="0">
                <a:solidFill>
                  <a:srgbClr val="0070C0"/>
                </a:solidFill>
              </a:rPr>
              <a:t>«бегущая строка» </a:t>
            </a:r>
            <a:r>
              <a:rPr lang="ru-RU" dirty="0" smtClean="0"/>
              <a:t>– текстовая строка внизу кадра</a:t>
            </a:r>
          </a:p>
          <a:p>
            <a:pPr lvl="0"/>
            <a:r>
              <a:rPr lang="ru-RU" b="1" i="1" dirty="0" err="1" smtClean="0">
                <a:solidFill>
                  <a:srgbClr val="0070C0"/>
                </a:solidFill>
              </a:rPr>
              <a:t>телезаставки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rgbClr val="0070C0"/>
                </a:solidFill>
              </a:rPr>
              <a:t>рекламный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репортаж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Реклама на радио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Радио не навязывает «картинку» и позволяет слушателю создать свой образ рекламируемого продукта, а рекламодателю – выбрать конкретно интересующую его аудиторию, в зависимости от того, в какой момент эта категория слушает радио. </a:t>
            </a:r>
          </a:p>
          <a:p>
            <a:r>
              <a:rPr lang="ru-RU" dirty="0" smtClean="0"/>
              <a:t>По словам директоров радиостанций, во время рекламы на радио на другую программу переключаются почти в два раза меньше людей, чем во время рекламы на телевидении.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68</TotalTime>
  <Words>860</Words>
  <Application>Microsoft Office PowerPoint</Application>
  <PresentationFormat>Экран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Начальная</vt:lpstr>
      <vt:lpstr>Классификация рекламы по способам распространения  Автор: Ваничкина М.А., учитель русского языка и литературы  МАОУ «Лицей №62» г. Саратова </vt:lpstr>
      <vt:lpstr>Рекламный текст – </vt:lpstr>
      <vt:lpstr>Каналы восприятия рекламного текста</vt:lpstr>
      <vt:lpstr>     Способы распространения рекламного             текста</vt:lpstr>
      <vt:lpstr>Реклама в прессе</vt:lpstr>
      <vt:lpstr>Читательская аудитория</vt:lpstr>
      <vt:lpstr>Реклама на телевидении</vt:lpstr>
      <vt:lpstr>Виды телевизионной рекламы. </vt:lpstr>
      <vt:lpstr>Реклама на радио</vt:lpstr>
      <vt:lpstr>Виды рекламы на радио</vt:lpstr>
      <vt:lpstr>Наружная реклама</vt:lpstr>
      <vt:lpstr>Наружная реклама</vt:lpstr>
      <vt:lpstr>Транзитная реклама</vt:lpstr>
      <vt:lpstr>Печатная (полиграфическая) реклама</vt:lpstr>
      <vt:lpstr>Слайд 15</vt:lpstr>
      <vt:lpstr>Домашнее задание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рекламы по способам распространения</dc:title>
  <dc:creator>Админ</dc:creator>
  <cp:lastModifiedBy>User</cp:lastModifiedBy>
  <cp:revision>15</cp:revision>
  <dcterms:created xsi:type="dcterms:W3CDTF">2012-02-08T18:11:18Z</dcterms:created>
  <dcterms:modified xsi:type="dcterms:W3CDTF">2013-05-14T14:20:26Z</dcterms:modified>
</cp:coreProperties>
</file>